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  <p:sldMasterId id="2147483651" r:id="rId3"/>
    <p:sldMasterId id="2147483652" r:id="rId4"/>
  </p:sldMasterIdLst>
  <p:notesMasterIdLst>
    <p:notesMasterId r:id="rId36"/>
  </p:notesMasterIdLst>
  <p:sldIdLst>
    <p:sldId id="256" r:id="rId5"/>
    <p:sldId id="387" r:id="rId6"/>
    <p:sldId id="392" r:id="rId7"/>
    <p:sldId id="389" r:id="rId8"/>
    <p:sldId id="260" r:id="rId9"/>
    <p:sldId id="351" r:id="rId10"/>
    <p:sldId id="326" r:id="rId11"/>
    <p:sldId id="352" r:id="rId12"/>
    <p:sldId id="292" r:id="rId13"/>
    <p:sldId id="291" r:id="rId14"/>
    <p:sldId id="353" r:id="rId15"/>
    <p:sldId id="390" r:id="rId16"/>
    <p:sldId id="355" r:id="rId17"/>
    <p:sldId id="356" r:id="rId18"/>
    <p:sldId id="391" r:id="rId19"/>
    <p:sldId id="354" r:id="rId20"/>
    <p:sldId id="397" r:id="rId21"/>
    <p:sldId id="398" r:id="rId22"/>
    <p:sldId id="293" r:id="rId23"/>
    <p:sldId id="294" r:id="rId24"/>
    <p:sldId id="357" r:id="rId25"/>
    <p:sldId id="359" r:id="rId26"/>
    <p:sldId id="388" r:id="rId27"/>
    <p:sldId id="393" r:id="rId28"/>
    <p:sldId id="358" r:id="rId29"/>
    <p:sldId id="394" r:id="rId30"/>
    <p:sldId id="296" r:id="rId31"/>
    <p:sldId id="321" r:id="rId32"/>
    <p:sldId id="395" r:id="rId33"/>
    <p:sldId id="360" r:id="rId34"/>
    <p:sldId id="396" r:id="rId3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29"/>
    <p:restoredTop sz="94638"/>
  </p:normalViewPr>
  <p:slideViewPr>
    <p:cSldViewPr>
      <p:cViewPr varScale="1">
        <p:scale>
          <a:sx n="118" d="100"/>
          <a:sy n="118" d="100"/>
        </p:scale>
        <p:origin x="131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54253-E39D-4BD9-B3CB-197CDC474663}" type="datetimeFigureOut">
              <a:rPr lang="en-US" smtClean="0"/>
              <a:t>3/11/25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D3E9E5-B5FD-4D97-9B46-15C8A601CE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811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D3E9E5-B5FD-4D97-9B46-15C8A601CE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4175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D3E9E5-B5FD-4D97-9B46-15C8A601CE1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87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D3E9E5-B5FD-4D97-9B46-15C8A601CE1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523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3D9040-1B63-4934-9543-A474A09ADAA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0814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D3E9E5-B5FD-4D97-9B46-15C8A601CE1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5362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D3E9E5-B5FD-4D97-9B46-15C8A601CE1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9193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D3E9E5-B5FD-4D97-9B46-15C8A601CE1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4114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D3E9E5-B5FD-4D97-9B46-15C8A601CE1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623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D3E9E5-B5FD-4D97-9B46-15C8A601CE1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9627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D3E9E5-B5FD-4D97-9B46-15C8A601CE1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333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10160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89826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"/>
            <a:ext cx="2171700" cy="62039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76200"/>
            <a:ext cx="6362700" cy="62039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54182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928B1-7693-44D6-94A8-2C47CD6CDA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4916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C4B6F-8827-4493-9E4A-C6B5804835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2325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A0295-BC5C-40AD-9E69-F6B8A78C19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1634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403350"/>
            <a:ext cx="42672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03350"/>
            <a:ext cx="42672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8F889-DCC7-4278-86EF-A2E00482AE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7278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4075B-7122-47B3-A9F2-4860E8B702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4276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5C582-0D3E-402F-9475-379F56AFD2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8326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7D763-8E61-4C8C-9468-BF3381C2C5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5656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44F2-DEEA-46B9-BFFB-A50984A76F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777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2528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51E7F-EB98-46F2-BF09-556F8E4977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9535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0F421-F98B-4F14-A831-B9F955B98A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1622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"/>
            <a:ext cx="2171700" cy="62039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76200"/>
            <a:ext cx="6362700" cy="62039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A0B15-F6B3-4F0F-8A05-B735D935F9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8556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0545B-EB8A-4268-B963-F057A56133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1201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182256-8680-4D15-968C-A92179DE1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4434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B1A59-02D4-4195-918E-7877608A4E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4645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403350"/>
            <a:ext cx="42672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03350"/>
            <a:ext cx="42672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FC559-BAC3-4091-BE5C-1B7ED869D9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1754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9FEFF-2D7A-478F-897C-8AC7392EB5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191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28618-ED92-407A-9BCF-DD508E7244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47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3A2BC-8E5A-4AAD-86F3-00F004B49A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321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81623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B0537-92AF-4316-A5D9-0AE7133537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9664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42933-347D-43AB-8D15-0D9E57A109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8804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C6C16-ECE0-4613-8B39-C587771904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1957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"/>
            <a:ext cx="2171700" cy="62039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76200"/>
            <a:ext cx="6362700" cy="62039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DFFB3-BA96-411A-8B49-B2FDAF222D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4299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B4129-7100-44C1-B7B9-2E8AE5DBA3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386843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DBD31-F03F-4208-9F94-68E4B58CCE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319326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F22AA-1879-43B2-8351-C43F251C5B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480613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403350"/>
            <a:ext cx="42672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03350"/>
            <a:ext cx="42672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679CA-5EDC-44AB-83C8-88A01594A5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591858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3DD63-2524-4F29-8816-1F1E1031D1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684318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12019-B1B1-4548-9EDC-59E02A10E1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77198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403350"/>
            <a:ext cx="42672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03350"/>
            <a:ext cx="42672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46808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B2365-3A17-4A30-BBB5-A344E07FF0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048723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19312-A476-472F-BD99-714D3F1B0A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395928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DF37D-7C0A-4B1A-A732-ABCBE10311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584642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16CDB-9DD2-4ABC-BC70-964A53EA26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431499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"/>
            <a:ext cx="2171700" cy="62039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76200"/>
            <a:ext cx="6362700" cy="62039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540AB0-C149-43C8-BB68-A85F5F67FD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00687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16925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240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2552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11461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8845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video" Target="NULL" TargetMode="Externa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video" Target="NULL" TargetMode="Externa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28600" y="76200"/>
            <a:ext cx="7239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28600" y="1403350"/>
            <a:ext cx="86868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lowing tech background 3d ,LO2.wmv">
            <a:hlinkClick r:id="" action="ppaction://media"/>
          </p:cNvPr>
          <p:cNvPicPr>
            <a:picLocks noChangeAspect="1"/>
          </p:cNvPicPr>
          <p:nvPr>
            <a:videoFile r:link="rId13"/>
          </p:nvPr>
        </p:nvPicPr>
        <p:blipFill rotWithShape="1">
          <a:blip r:embed="rId15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228600" y="76200"/>
            <a:ext cx="7239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28600" y="1403350"/>
            <a:ext cx="86868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214313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3863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B76CD43-121D-4A2F-8962-9BEBCBDEB9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228600" y="76200"/>
            <a:ext cx="7239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28600" y="1403350"/>
            <a:ext cx="86868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14313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3863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1B0C15-FF0C-4B9D-9DE2-7097AD2E15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lowing tech background 3d ,LO2.wmv">
            <a:hlinkClick r:id="" action="ppaction://media"/>
          </p:cNvPr>
          <p:cNvPicPr>
            <a:picLocks noChangeAspect="1"/>
          </p:cNvPicPr>
          <p:nvPr>
            <a:videoFile r:link="rId13"/>
          </p:nvPr>
        </p:nvPicPr>
        <p:blipFill rotWithShape="1">
          <a:blip r:embed="rId15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  <p:sp>
        <p:nvSpPr>
          <p:cNvPr id="4099" name="Title Placeholder 1"/>
          <p:cNvSpPr>
            <a:spLocks noGrp="1"/>
          </p:cNvSpPr>
          <p:nvPr>
            <p:ph type="title"/>
          </p:nvPr>
        </p:nvSpPr>
        <p:spPr bwMode="auto">
          <a:xfrm>
            <a:off x="228600" y="76200"/>
            <a:ext cx="7239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10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28600" y="1403350"/>
            <a:ext cx="86868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211B969-D0D4-4A51-A61E-B8F2956624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ngroup.com/articles/usability-testing-101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ngroup.com/articles/usability-testing-101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ngroup.com/articles/usability-testing-101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ngroup.com/articles/usability-testing-101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dscout.com/people-nerds/teach-usability-testing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ngroup.com/articles/usability-testing-101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ngroup.com/articles/task-scenarios-usability-testing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ngroup.com/articles/task-scenarios-usability-testing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ngroup.com/articles/usability-testing-101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ravelocit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ngroup.com/articles/usability-testing-101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/>
          <a:p>
            <a:r>
              <a:rPr lang="en-US" altLang="en-US" sz="4000" dirty="0"/>
              <a:t>Usability Testing</a:t>
            </a:r>
          </a:p>
        </p:txBody>
      </p:sp>
      <p:sp>
        <p:nvSpPr>
          <p:cNvPr id="5123" name="Rectang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Usability Testing?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686800" cy="4876800"/>
          </a:xfrm>
        </p:spPr>
        <p:txBody>
          <a:bodyPr/>
          <a:lstStyle/>
          <a:p>
            <a:r>
              <a:rPr lang="en-US" dirty="0"/>
              <a:t>Identify </a:t>
            </a:r>
            <a:r>
              <a:rPr lang="en-US" dirty="0">
                <a:solidFill>
                  <a:srgbClr val="0070C0"/>
                </a:solidFill>
              </a:rPr>
              <a:t>usability problems </a:t>
            </a:r>
            <a:r>
              <a:rPr lang="en-US" dirty="0"/>
              <a:t>in the product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Uncover Problems, Discover Opportuntiies, Learn about Users">
            <a:extLst>
              <a:ext uri="{FF2B5EF4-FFF2-40B4-BE49-F238E27FC236}">
                <a16:creationId xmlns:a16="http://schemas.microsoft.com/office/drawing/2014/main" id="{22CE9802-A745-C044-99E6-DA01540BA6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0" y="2057400"/>
            <a:ext cx="6629400" cy="448565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219B969-FE7B-9D4E-8FD8-251F6BEC52D5}"/>
              </a:ext>
            </a:extLst>
          </p:cNvPr>
          <p:cNvSpPr/>
          <p:nvPr/>
        </p:nvSpPr>
        <p:spPr>
          <a:xfrm>
            <a:off x="76200" y="6467772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i="1" dirty="0">
                <a:hlinkClick r:id="rId4"/>
              </a:rPr>
              <a:t>nngroup.com</a:t>
            </a:r>
            <a:endParaRPr lang="en-US" sz="1100" i="1" dirty="0"/>
          </a:p>
        </p:txBody>
      </p:sp>
    </p:spTree>
    <p:extLst>
      <p:ext uri="{BB962C8B-B14F-4D97-AF65-F5344CB8AC3E}">
        <p14:creationId xmlns:p14="http://schemas.microsoft.com/office/powerpoint/2010/main" val="3023861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9D216-6F47-5F47-97F5-5BEDF56A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Usability Testing,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DEE5F-BCC7-3A4D-82FE-8D1855E47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Even the best UX designers can’t design a perfect user experience without </a:t>
            </a:r>
            <a:r>
              <a:rPr lang="en-US" b="1" dirty="0"/>
              <a:t>iterative design </a:t>
            </a:r>
            <a:r>
              <a:rPr lang="en-US" dirty="0"/>
              <a:t>driven by observations of real users and of their interactions with the design.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7D464F-10E9-F845-8ACB-EBF87B1B093B}"/>
              </a:ext>
            </a:extLst>
          </p:cNvPr>
          <p:cNvSpPr/>
          <p:nvPr/>
        </p:nvSpPr>
        <p:spPr>
          <a:xfrm>
            <a:off x="76200" y="6547610"/>
            <a:ext cx="5334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>
                <a:hlinkClick r:id="rId2"/>
              </a:rPr>
              <a:t>nngroup.com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2693424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49CE5-5BAD-BD11-7832-E571DF8E0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5CA0F-D6B9-52B1-80F3-5FBD8BB718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b="0" i="1" dirty="0">
                <a:effectLst/>
                <a:latin typeface="LL Circular Pro Web"/>
              </a:rPr>
              <a:t>Hi there, I’m ____, a user researcher at _______. Thank you so much for talking with me today. I am really excited to have a conversation with you!</a:t>
            </a:r>
          </a:p>
          <a:p>
            <a:pPr algn="l"/>
            <a:r>
              <a:rPr lang="en-US" b="0" i="1" dirty="0">
                <a:effectLst/>
                <a:latin typeface="LL Circular Pro Web"/>
              </a:rPr>
              <a:t>During this session, we are looking to better understand …</a:t>
            </a:r>
          </a:p>
          <a:p>
            <a:pPr algn="l"/>
            <a:r>
              <a:rPr lang="en-US" b="0" i="1" dirty="0">
                <a:effectLst/>
                <a:latin typeface="LL Circular Pro Web"/>
              </a:rPr>
              <a:t>This session should take about ___ minutes.</a:t>
            </a:r>
            <a:br>
              <a:rPr lang="en-US" b="0" i="1" dirty="0">
                <a:effectLst/>
                <a:latin typeface="LL Circular Pro Web"/>
              </a:rPr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968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F7D56-07E2-4E4B-A939-3032CD2BA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Usability Testing Elements</a:t>
            </a:r>
          </a:p>
        </p:txBody>
      </p:sp>
      <p:pic>
        <p:nvPicPr>
          <p:cNvPr id="4" name="Content Placeholder 3" descr="facilitator, tasks, participant">
            <a:extLst>
              <a:ext uri="{FF2B5EF4-FFF2-40B4-BE49-F238E27FC236}">
                <a16:creationId xmlns:a16="http://schemas.microsoft.com/office/drawing/2014/main" id="{83D0E931-A95C-B94F-8E8A-71C030C14C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1447800"/>
            <a:ext cx="8686800" cy="431658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F09A177-6571-B60C-921B-8AED8507A371}"/>
              </a:ext>
            </a:extLst>
          </p:cNvPr>
          <p:cNvSpPr/>
          <p:nvPr/>
        </p:nvSpPr>
        <p:spPr>
          <a:xfrm>
            <a:off x="76200" y="6547610"/>
            <a:ext cx="5334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>
                <a:hlinkClick r:id="rId3"/>
              </a:rPr>
              <a:t>nngroup.com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22276298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FB1C8-C585-8D4C-A84D-6520A6311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Flow</a:t>
            </a:r>
          </a:p>
        </p:txBody>
      </p:sp>
      <p:pic>
        <p:nvPicPr>
          <p:cNvPr id="4" name="Content Placeholder 3" descr="flow of info between facilitator, participant, and tasks">
            <a:extLst>
              <a:ext uri="{FF2B5EF4-FFF2-40B4-BE49-F238E27FC236}">
                <a16:creationId xmlns:a16="http://schemas.microsoft.com/office/drawing/2014/main" id="{034748FB-1BE7-0046-9536-AE14BA7B39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1841" y="1"/>
            <a:ext cx="6067399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E4D2B19-75F9-32AF-3255-0D5E15903478}"/>
              </a:ext>
            </a:extLst>
          </p:cNvPr>
          <p:cNvSpPr/>
          <p:nvPr/>
        </p:nvSpPr>
        <p:spPr>
          <a:xfrm>
            <a:off x="76200" y="6547610"/>
            <a:ext cx="5334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>
                <a:hlinkClick r:id="rId3"/>
              </a:rPr>
              <a:t>nngroup.com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309302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0B4CA-D0F5-A64B-A4E8-05ED717A1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A33AF-5DE7-5C4A-B3A8-573270CD7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sz="2800" i="0" dirty="0">
                <a:effectLst/>
                <a:latin typeface="LL Circular Pro Web"/>
              </a:rPr>
              <a:t>A</a:t>
            </a:r>
            <a:r>
              <a:rPr lang="en-US" sz="2800" b="0" i="0" dirty="0">
                <a:effectLst/>
                <a:latin typeface="LL Circular Pro Web"/>
              </a:rPr>
              <a:t>sk a user to complete an action on your product. </a:t>
            </a:r>
          </a:p>
          <a:p>
            <a:pPr algn="l"/>
            <a:r>
              <a:rPr lang="en-US" sz="2800" b="0" i="0" dirty="0">
                <a:effectLst/>
                <a:latin typeface="LL Circular Pro Web"/>
              </a:rPr>
              <a:t>Think about the most important tasks: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LL Circular Pro Web"/>
              </a:rPr>
              <a:t>What are the necessary actions every user must be able to accomplish on this app/website/product?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LL Circular Pro Web"/>
              </a:rPr>
              <a:t>What are the main goals of most of the users visiting this app/website/product?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LL Circular Pro Web"/>
              </a:rPr>
              <a:t>What tasks do they need to do to accomplish those goals?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LL Circular Pro Web"/>
              </a:rPr>
              <a:t>What are their motivations for visiting an app/website?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80C3C0-9425-7E86-5E15-67EB53111E93}"/>
              </a:ext>
            </a:extLst>
          </p:cNvPr>
          <p:cNvSpPr txBox="1"/>
          <p:nvPr/>
        </p:nvSpPr>
        <p:spPr>
          <a:xfrm>
            <a:off x="-21220" y="6569346"/>
            <a:ext cx="704608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i="1" dirty="0">
                <a:hlinkClick r:id="rId2"/>
              </a:rPr>
              <a:t>Dscout: Train your team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15352920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0B4CA-D0F5-A64B-A4E8-05ED717A1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Tasks,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A33AF-5DE7-5C4A-B3A8-573270CD7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Realistic Activities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i="1" dirty="0"/>
              <a:t>You're considering opening a new credit card with Wells Fargo. Please visit </a:t>
            </a:r>
            <a:r>
              <a:rPr lang="en-US" i="1" dirty="0" err="1"/>
              <a:t>wellsfargo.com</a:t>
            </a:r>
            <a:r>
              <a:rPr lang="en-US" i="1" dirty="0"/>
              <a:t> and decide which credit card you might want to open, if any.</a:t>
            </a:r>
            <a:endParaRPr lang="en-US" dirty="0"/>
          </a:p>
          <a:p>
            <a:pPr lvl="1"/>
            <a:r>
              <a:rPr lang="en-US" i="1" dirty="0"/>
              <a:t>You’ve been told you need to speak to Tyler Smith from the Project Management department. Use the intranet to find out where they are located. Tell the researcher your answer.</a:t>
            </a:r>
            <a:endParaRPr lang="en-US" dirty="0"/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ECCDC0-C2D9-4D48-ED94-410ED9B0F1F2}"/>
              </a:ext>
            </a:extLst>
          </p:cNvPr>
          <p:cNvSpPr/>
          <p:nvPr/>
        </p:nvSpPr>
        <p:spPr>
          <a:xfrm>
            <a:off x="76200" y="6547610"/>
            <a:ext cx="5334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>
                <a:hlinkClick r:id="rId2"/>
              </a:rPr>
              <a:t>nngroup.com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3127003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39C83-7760-AEDA-7812-FC74AE34E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vs Bad Tasks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234BD-0882-4DA3-CBC5-6C6C68B67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876800"/>
          </a:xfrm>
        </p:spPr>
        <p:txBody>
          <a:bodyPr/>
          <a:lstStyle/>
          <a:p>
            <a:pPr algn="l">
              <a:spcBef>
                <a:spcPts val="1200"/>
              </a:spcBef>
            </a:pPr>
            <a:r>
              <a:rPr lang="en-US" sz="2400" b="0" i="0" dirty="0">
                <a:solidFill>
                  <a:srgbClr val="0070C0"/>
                </a:solidFill>
                <a:effectLst/>
              </a:rPr>
              <a:t>Make Task Realistic:</a:t>
            </a:r>
          </a:p>
          <a:p>
            <a:pPr lvl="1">
              <a:spcBef>
                <a:spcPts val="1200"/>
              </a:spcBef>
            </a:pPr>
            <a:r>
              <a:rPr lang="en-US" sz="2000" b="0" i="0" dirty="0">
                <a:solidFill>
                  <a:srgbClr val="0070C0"/>
                </a:solidFill>
                <a:effectLst/>
              </a:rPr>
              <a:t>Poor task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: </a:t>
            </a:r>
            <a:r>
              <a:rPr lang="en-US" sz="2000" b="0" i="1" dirty="0">
                <a:solidFill>
                  <a:srgbClr val="000000"/>
                </a:solidFill>
                <a:effectLst/>
              </a:rPr>
              <a:t>Purchase a pair of orange Nike running shoes.</a:t>
            </a:r>
          </a:p>
          <a:p>
            <a:pPr lvl="1">
              <a:spcBef>
                <a:spcPts val="1200"/>
              </a:spcBef>
            </a:pPr>
            <a:r>
              <a:rPr lang="en-US" sz="2000" i="0" dirty="0">
                <a:solidFill>
                  <a:srgbClr val="0070C0"/>
                </a:solidFill>
                <a:effectLst/>
              </a:rPr>
              <a:t>Better task:</a:t>
            </a:r>
            <a:r>
              <a:rPr lang="en-US" sz="2000" i="1" dirty="0">
                <a:solidFill>
                  <a:srgbClr val="0070C0"/>
                </a:solidFill>
                <a:effectLst/>
              </a:rPr>
              <a:t> </a:t>
            </a:r>
            <a:r>
              <a:rPr lang="en-US" sz="2000" i="1" dirty="0">
                <a:solidFill>
                  <a:srgbClr val="000000"/>
                </a:solidFill>
                <a:effectLst/>
              </a:rPr>
              <a:t>Buy a pair of shoes for less than $40.</a:t>
            </a:r>
            <a:endParaRPr lang="en-US" sz="2000" dirty="0">
              <a:solidFill>
                <a:srgbClr val="000000"/>
              </a:solidFill>
            </a:endParaRPr>
          </a:p>
          <a:p>
            <a:pPr algn="l">
              <a:spcBef>
                <a:spcPts val="1200"/>
              </a:spcBef>
            </a:pPr>
            <a:r>
              <a:rPr lang="en-US" sz="2400" b="0" i="0" dirty="0">
                <a:solidFill>
                  <a:srgbClr val="0070C0"/>
                </a:solidFill>
                <a:effectLst/>
              </a:rPr>
              <a:t>Make Task Actionable: </a:t>
            </a:r>
          </a:p>
          <a:p>
            <a:pPr lvl="1">
              <a:spcBef>
                <a:spcPts val="1200"/>
              </a:spcBef>
            </a:pPr>
            <a:r>
              <a:rPr lang="en-US" sz="2000" b="0" i="0" dirty="0">
                <a:solidFill>
                  <a:srgbClr val="0070C0"/>
                </a:solidFill>
                <a:effectLst/>
              </a:rPr>
              <a:t>Poor task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: </a:t>
            </a:r>
            <a:r>
              <a:rPr lang="en-US" sz="2000" b="0" i="1" dirty="0">
                <a:solidFill>
                  <a:srgbClr val="000000"/>
                </a:solidFill>
                <a:effectLst/>
              </a:rPr>
              <a:t>You want to see a movie Sunday afternoon. Go to </a:t>
            </a:r>
            <a:r>
              <a:rPr lang="en-US" sz="2000" b="0" i="1" dirty="0" err="1">
                <a:solidFill>
                  <a:srgbClr val="000000"/>
                </a:solidFill>
                <a:effectLst/>
              </a:rPr>
              <a:t>www.fandango.com</a:t>
            </a:r>
            <a:r>
              <a:rPr lang="en-US" sz="2000" b="0" i="1" dirty="0">
                <a:solidFill>
                  <a:srgbClr val="000000"/>
                </a:solidFill>
                <a:effectLst/>
              </a:rPr>
              <a:t> and tell me where you’d click next.</a:t>
            </a:r>
          </a:p>
          <a:p>
            <a:pPr lvl="1">
              <a:spcBef>
                <a:spcPts val="1200"/>
              </a:spcBef>
            </a:pPr>
            <a:r>
              <a:rPr lang="en-US" sz="2000" i="0" dirty="0">
                <a:solidFill>
                  <a:srgbClr val="0070C0"/>
                </a:solidFill>
                <a:effectLst/>
              </a:rPr>
              <a:t>Better task</a:t>
            </a:r>
            <a:r>
              <a:rPr lang="en-US" sz="2000" i="0" dirty="0">
                <a:solidFill>
                  <a:srgbClr val="000000"/>
                </a:solidFill>
                <a:effectLst/>
              </a:rPr>
              <a:t>: </a:t>
            </a:r>
            <a:r>
              <a:rPr lang="en-US" sz="2000" i="1" dirty="0">
                <a:solidFill>
                  <a:srgbClr val="000000"/>
                </a:solidFill>
                <a:effectLst/>
              </a:rPr>
              <a:t>Use </a:t>
            </a:r>
            <a:r>
              <a:rPr lang="en-US" sz="2000" i="1" dirty="0" err="1">
                <a:solidFill>
                  <a:srgbClr val="000000"/>
                </a:solidFill>
                <a:effectLst/>
              </a:rPr>
              <a:t>www.fandago.com</a:t>
            </a:r>
            <a:r>
              <a:rPr lang="en-US" sz="2000" i="1" dirty="0">
                <a:solidFill>
                  <a:srgbClr val="000000"/>
                </a:solidFill>
                <a:effectLst/>
              </a:rPr>
              <a:t> to find a movie you’d be interested in seeing on Sunday afternoon.</a:t>
            </a:r>
          </a:p>
          <a:p>
            <a:pPr marL="57150" indent="0">
              <a:spcBef>
                <a:spcPts val="1200"/>
              </a:spcBef>
              <a:buNone/>
            </a:pPr>
            <a:r>
              <a:rPr lang="en-US" sz="1800" i="1" dirty="0">
                <a:hlinkClick r:id="rId2"/>
              </a:rPr>
              <a:t>Nielsen Norman Group</a:t>
            </a:r>
            <a:endParaRPr lang="en-US" sz="1800" i="1" dirty="0"/>
          </a:p>
        </p:txBody>
      </p:sp>
    </p:spTree>
    <p:extLst>
      <p:ext uri="{BB962C8B-B14F-4D97-AF65-F5344CB8AC3E}">
        <p14:creationId xmlns:p14="http://schemas.microsoft.com/office/powerpoint/2010/main" val="32187376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90E56-688D-9D82-5A81-932ABE090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EE6D1-40E4-6E0F-9697-5374198D1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vs Bad Tasks,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FA2962-91CD-83EF-6C20-06A2314E2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48768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sz="2400" dirty="0">
                <a:solidFill>
                  <a:srgbClr val="0070C0"/>
                </a:solidFill>
              </a:rPr>
              <a:t>Avoid Clues:</a:t>
            </a:r>
          </a:p>
          <a:p>
            <a:pPr lvl="1">
              <a:spcBef>
                <a:spcPts val="1200"/>
              </a:spcBef>
            </a:pPr>
            <a:r>
              <a:rPr lang="en-US" sz="2000" b="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Poor task: </a:t>
            </a:r>
            <a:r>
              <a:rPr lang="en-US" sz="20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You want to see the results of your midterm exams. Go to the website, sign in, and tell me where you would click to get your transcript.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1200"/>
              </a:spcBef>
            </a:pPr>
            <a:r>
              <a:rPr lang="en-US" sz="2000" b="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Better task: </a:t>
            </a:r>
            <a:r>
              <a:rPr lang="en-US" sz="20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Look up the results of your midterm exams.</a:t>
            </a:r>
          </a:p>
          <a:p>
            <a:pPr>
              <a:spcBef>
                <a:spcPts val="1200"/>
              </a:spcBef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Though Be Specific</a:t>
            </a:r>
          </a:p>
          <a:p>
            <a:pPr lvl="1">
              <a:spcBef>
                <a:spcPts val="1200"/>
              </a:spcBef>
            </a:pPr>
            <a:r>
              <a:rPr lang="en-US" sz="2000" b="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Poor task: </a:t>
            </a:r>
            <a:r>
              <a:rPr lang="en-US" sz="20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Make an appointment with your dentist.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1200"/>
              </a:spcBef>
            </a:pPr>
            <a:r>
              <a:rPr lang="en-US" sz="2000" b="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Better task:</a:t>
            </a:r>
            <a:r>
              <a:rPr lang="en-US" sz="2000" b="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20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Make an appointment for next Tuesday at 10am with your dentist, Dr. Petersen.</a:t>
            </a:r>
            <a:endParaRPr lang="en-US" sz="2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" indent="0">
              <a:spcBef>
                <a:spcPts val="1200"/>
              </a:spcBef>
              <a:buNone/>
            </a:pPr>
            <a:r>
              <a:rPr lang="en-US" sz="1800" i="1" dirty="0">
                <a:hlinkClick r:id="rId2"/>
              </a:rPr>
              <a:t>Nielsen Norman Group</a:t>
            </a:r>
            <a:endParaRPr lang="en-US" sz="1800" i="1" dirty="0"/>
          </a:p>
        </p:txBody>
      </p:sp>
    </p:spTree>
    <p:extLst>
      <p:ext uri="{BB962C8B-B14F-4D97-AF65-F5344CB8AC3E}">
        <p14:creationId xmlns:p14="http://schemas.microsoft.com/office/powerpoint/2010/main" val="27062140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763000" cy="1143000"/>
          </a:xfrm>
        </p:spPr>
        <p:txBody>
          <a:bodyPr/>
          <a:lstStyle/>
          <a:p>
            <a:r>
              <a:rPr lang="en-US" altLang="en-US" sz="4000" dirty="0"/>
              <a:t>Capturing results of User Evaluation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Option for capturing results</a:t>
            </a:r>
          </a:p>
          <a:p>
            <a:pPr lvl="1"/>
            <a:r>
              <a:rPr lang="en-US" altLang="en-US" dirty="0"/>
              <a:t>Notebook to write things down. </a:t>
            </a:r>
          </a:p>
          <a:p>
            <a:pPr lvl="1"/>
            <a:r>
              <a:rPr lang="en-US" altLang="en-US" dirty="0"/>
              <a:t>May record video which can help.  </a:t>
            </a:r>
          </a:p>
          <a:p>
            <a:pPr lvl="1"/>
            <a:r>
              <a:rPr lang="en-US" altLang="en-US" dirty="0"/>
              <a:t>Screen recording if want to capture what they did to user interface.  </a:t>
            </a:r>
          </a:p>
          <a:p>
            <a:pPr lvl="1"/>
            <a:r>
              <a:rPr lang="en-US" altLang="en-US" dirty="0"/>
              <a:t>Will you interrupt the user to see what they’re thinking or ask them to think out loud?  </a:t>
            </a:r>
          </a:p>
        </p:txBody>
      </p:sp>
    </p:spTree>
    <p:extLst>
      <p:ext uri="{BB962C8B-B14F-4D97-AF65-F5344CB8AC3E}">
        <p14:creationId xmlns:p14="http://schemas.microsoft.com/office/powerpoint/2010/main" val="2378961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CE3E8-EA33-07E5-6E43-736A2ECB5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E8D017-8034-9B63-E34B-6DE730ABC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 i="1" dirty="0"/>
              <a:t>Many Slides for this course from: </a:t>
            </a:r>
          </a:p>
          <a:p>
            <a:pPr lvl="1"/>
            <a:r>
              <a:rPr lang="en-US" altLang="en-US" sz="2400" dirty="0"/>
              <a:t>Scott </a:t>
            </a:r>
            <a:r>
              <a:rPr lang="en-US" altLang="en-US" sz="2400" dirty="0" err="1"/>
              <a:t>Klemmor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hci-class.org</a:t>
            </a:r>
            <a:endParaRPr lang="en-US" altLang="en-US" sz="2400" dirty="0"/>
          </a:p>
          <a:p>
            <a:pPr lvl="1"/>
            <a:r>
              <a:rPr lang="en-US" altLang="en-US" sz="2400" dirty="0"/>
              <a:t>Designing the User Interface: Strategies for Effective Human-Computer Interaction 5</a:t>
            </a:r>
            <a:r>
              <a:rPr lang="en-US" altLang="en-US" sz="2400" baseline="30000" dirty="0"/>
              <a:t>th</a:t>
            </a:r>
            <a:r>
              <a:rPr lang="en-US" altLang="en-US" sz="2400" dirty="0"/>
              <a:t> edition by Ben </a:t>
            </a:r>
            <a:r>
              <a:rPr lang="en-US" altLang="en-US" sz="2400" dirty="0" err="1"/>
              <a:t>Shneiderman</a:t>
            </a:r>
            <a:r>
              <a:rPr lang="en-US" altLang="en-US" sz="2400" dirty="0"/>
              <a:t> and Catherine </a:t>
            </a:r>
            <a:r>
              <a:rPr lang="en-US" altLang="en-US" sz="2400" dirty="0" err="1"/>
              <a:t>Plaisant</a:t>
            </a:r>
            <a:r>
              <a:rPr lang="en-US" altLang="en-US" sz="2400" dirty="0"/>
              <a:t>.</a:t>
            </a:r>
          </a:p>
          <a:p>
            <a:pPr lvl="1"/>
            <a:r>
              <a:rPr lang="en-US" altLang="en-US" sz="2400" dirty="0"/>
              <a:t>Human-Computer Interaction 3</a:t>
            </a:r>
            <a:r>
              <a:rPr lang="en-US" altLang="en-US" sz="2400" baseline="30000" dirty="0"/>
              <a:t>rd</a:t>
            </a:r>
            <a:r>
              <a:rPr lang="en-US" altLang="en-US" sz="2400" dirty="0"/>
              <a:t> edition by Alan Dix, Janet Finlay, Gregory D. Abowd, Russel Beale.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Design of Everyday Things by Don Norman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Various other articles and my own thoughts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5607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Thinking Aloud 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Users say what they are thinking, feeling, doing as they go about their task.  </a:t>
            </a:r>
          </a:p>
          <a:p>
            <a:r>
              <a:rPr lang="en-US" altLang="en-US" dirty="0"/>
              <a:t>Observer objectively takes notes on everything user says.</a:t>
            </a:r>
          </a:p>
          <a:p>
            <a:r>
              <a:rPr lang="en-US" altLang="en-US" dirty="0"/>
              <a:t>Often sessions use audio or video.</a:t>
            </a:r>
          </a:p>
          <a:p>
            <a:r>
              <a:rPr lang="en-US" altLang="en-US" dirty="0"/>
              <a:t>May need to prompt them to remind them to keep talking.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8836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4E9F8-7CBB-B540-BE10-B6FC1B86E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Qualitative vs. Quantitative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39D463-A6B5-B04A-A5EC-6DF2A9D958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Qualitative usability testing</a:t>
            </a:r>
            <a:r>
              <a:rPr lang="en-US" dirty="0"/>
              <a:t> -collecting insights about how people use the product. Best for discovering problems in the user experience. More common than quantitative.</a:t>
            </a:r>
          </a:p>
          <a:p>
            <a:r>
              <a:rPr lang="en-US" b="1" dirty="0"/>
              <a:t>Quantitative usability testing</a:t>
            </a:r>
            <a:r>
              <a:rPr lang="en-US" dirty="0"/>
              <a:t> - focuses on collecting metrics that describe the user experience. Example: task success and time on task.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314DF1-EB1D-E67C-039E-A5EE19A0ABB4}"/>
              </a:ext>
            </a:extLst>
          </p:cNvPr>
          <p:cNvSpPr/>
          <p:nvPr/>
        </p:nvSpPr>
        <p:spPr>
          <a:xfrm>
            <a:off x="76200" y="6547610"/>
            <a:ext cx="5334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>
                <a:hlinkClick r:id="rId2"/>
              </a:rPr>
              <a:t>nngroup.com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14602252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3F2D5-B6BB-0142-944E-FE1BF0782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Quantitative vs. Qualitative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B521A6-41AE-1A46-B8DC-6CD2F5DB9B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Quantitative methods are helpful when evaluating the usability of a site. </a:t>
            </a:r>
          </a:p>
          <a:p>
            <a:r>
              <a:rPr lang="en-US" dirty="0"/>
              <a:t>Qualitative data can tell you what the problems are that users encountered.</a:t>
            </a:r>
          </a:p>
          <a:p>
            <a:r>
              <a:rPr lang="en-US" dirty="0"/>
              <a:t>Qualitative methods can be used to supplement quantitative ones.</a:t>
            </a:r>
          </a:p>
        </p:txBody>
      </p:sp>
    </p:spTree>
    <p:extLst>
      <p:ext uri="{BB962C8B-B14F-4D97-AF65-F5344CB8AC3E}">
        <p14:creationId xmlns:p14="http://schemas.microsoft.com/office/powerpoint/2010/main" val="12282129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FEA85-0162-7E1B-1146-A304F403A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Quantitative Example: System Usability Scale (SUS)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934AB-7E22-6A35-40A5-C60A0343F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fontAlgn="base">
              <a:buFont typeface="+mj-lt"/>
              <a:buAutoNum type="arabicPeriod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inherit"/>
              </a:rPr>
              <a:t>I think that I would like to use this system frequently.</a:t>
            </a:r>
          </a:p>
          <a:p>
            <a:pPr algn="l" fontAlgn="base">
              <a:buFont typeface="+mj-lt"/>
              <a:buAutoNum type="arabicPeriod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inherit"/>
              </a:rPr>
              <a:t>I found the system unnecessarily complex.</a:t>
            </a:r>
          </a:p>
          <a:p>
            <a:pPr algn="l" fontAlgn="base">
              <a:buFont typeface="+mj-lt"/>
              <a:buAutoNum type="arabicPeriod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inherit"/>
              </a:rPr>
              <a:t>I thought the system was easy to use.</a:t>
            </a:r>
          </a:p>
          <a:p>
            <a:pPr algn="l" fontAlgn="base">
              <a:buFont typeface="+mj-lt"/>
              <a:buAutoNum type="arabicPeriod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inherit"/>
              </a:rPr>
              <a:t>I think that I would need the support of a technical person to be able to use this system.</a:t>
            </a:r>
          </a:p>
          <a:p>
            <a:pPr algn="l" fontAlgn="base">
              <a:buFont typeface="+mj-lt"/>
              <a:buAutoNum type="arabicPeriod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inherit"/>
              </a:rPr>
              <a:t>I found the various functions in this system were well integrated.</a:t>
            </a:r>
          </a:p>
          <a:p>
            <a:pPr algn="l" fontAlgn="base">
              <a:buFont typeface="+mj-lt"/>
              <a:buAutoNum type="arabicPeriod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inherit"/>
              </a:rPr>
              <a:t>I thought there was too much inconsistency in this system.</a:t>
            </a:r>
          </a:p>
          <a:p>
            <a:pPr algn="l" fontAlgn="base">
              <a:buFont typeface="+mj-lt"/>
              <a:buAutoNum type="arabicPeriod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inherit"/>
              </a:rPr>
              <a:t>I would imagine that most people would learn to use this system very quickly.</a:t>
            </a:r>
          </a:p>
          <a:p>
            <a:pPr algn="l" fontAlgn="base">
              <a:buFont typeface="+mj-lt"/>
              <a:buAutoNum type="arabicPeriod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inherit"/>
              </a:rPr>
              <a:t>I found the system very cumbersome to use.</a:t>
            </a:r>
          </a:p>
          <a:p>
            <a:pPr algn="l" fontAlgn="base">
              <a:buFont typeface="+mj-lt"/>
              <a:buAutoNum type="arabicPeriod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inherit"/>
              </a:rPr>
              <a:t>I felt very confident using the system.</a:t>
            </a:r>
          </a:p>
          <a:p>
            <a:pPr algn="l" fontAlgn="base">
              <a:buFont typeface="+mj-lt"/>
              <a:buAutoNum type="arabicPeriod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inherit"/>
              </a:rPr>
              <a:t>I needed to learn a lot of things before I could get going with this system.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505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8502B-3501-7781-036F-3EFCE5A9A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Qualitative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592DD1-A692-3166-FEDE-346ADE9E6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Observations</a:t>
            </a:r>
          </a:p>
          <a:p>
            <a:r>
              <a:rPr lang="en-US" dirty="0"/>
              <a:t>Open ended questions</a:t>
            </a:r>
          </a:p>
        </p:txBody>
      </p:sp>
    </p:spTree>
    <p:extLst>
      <p:ext uri="{BB962C8B-B14F-4D97-AF65-F5344CB8AC3E}">
        <p14:creationId xmlns:p14="http://schemas.microsoft.com/office/powerpoint/2010/main" val="22514329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20E73-B341-5D4B-80BB-858B53D79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Usability Testing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9FC51-9C9B-FD43-82DF-54B3C1AD64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4876800"/>
          </a:xfrm>
        </p:spPr>
        <p:txBody>
          <a:bodyPr/>
          <a:lstStyle/>
          <a:p>
            <a:r>
              <a:rPr lang="en-US" sz="2800" b="1" dirty="0"/>
              <a:t>My research examples</a:t>
            </a:r>
          </a:p>
          <a:p>
            <a:pPr lvl="1"/>
            <a:r>
              <a:rPr lang="en-US" dirty="0"/>
              <a:t>Legal Analytics Website</a:t>
            </a:r>
          </a:p>
          <a:p>
            <a:pPr lvl="2"/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b="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Conduct a search for all judges with Kennelly in their name. How many results appear?”</a:t>
            </a:r>
          </a:p>
          <a:p>
            <a:pPr lvl="2"/>
            <a:r>
              <a:rPr lang="en-US" b="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“What is the average case duration?”</a:t>
            </a:r>
            <a:endParaRPr 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dirty="0"/>
              <a:t>Cancer Survivors with Disabilities Mobile Health Prototype: </a:t>
            </a:r>
          </a:p>
          <a:p>
            <a:pPr lvl="2"/>
            <a:r>
              <a:rPr lang="en-US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“Go to the Course and click on the </a:t>
            </a:r>
            <a:r>
              <a:rPr lang="en-US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WeCanRelate</a:t>
            </a:r>
            <a:r>
              <a:rPr lang="en-US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session. Read through all of the cards.”</a:t>
            </a:r>
            <a:endParaRPr lang="en-US" i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Find the Connect to Peers (C2P) option and filter to narrow the search to people who are deaf or hard of hearing.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”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We also used SUS with open-ended questions after.</a:t>
            </a:r>
          </a:p>
        </p:txBody>
      </p:sp>
    </p:spTree>
    <p:extLst>
      <p:ext uri="{BB962C8B-B14F-4D97-AF65-F5344CB8AC3E}">
        <p14:creationId xmlns:p14="http://schemas.microsoft.com/office/powerpoint/2010/main" val="459178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20E73-B341-5D4B-80BB-858B53D79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Usability Testing Examples,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9FC51-9C9B-FD43-82DF-54B3C1AD64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Any examples you all have?</a:t>
            </a:r>
          </a:p>
        </p:txBody>
      </p:sp>
    </p:spTree>
    <p:extLst>
      <p:ext uri="{BB962C8B-B14F-4D97-AF65-F5344CB8AC3E}">
        <p14:creationId xmlns:p14="http://schemas.microsoft.com/office/powerpoint/2010/main" val="6652424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458200" cy="1143000"/>
          </a:xfrm>
        </p:spPr>
        <p:txBody>
          <a:bodyPr/>
          <a:lstStyle/>
          <a:p>
            <a:r>
              <a:rPr lang="en-US" dirty="0"/>
              <a:t>What is a Controlled Experiment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Controlled experiments are quantitative and require a larger number of participants.</a:t>
            </a:r>
          </a:p>
          <a:p>
            <a:r>
              <a:rPr lang="en-US" dirty="0"/>
              <a:t>It usually compares the results from an experimental sample against a </a:t>
            </a:r>
            <a:r>
              <a:rPr lang="en-US" b="1" dirty="0"/>
              <a:t>control group</a:t>
            </a:r>
            <a:r>
              <a:rPr lang="en-US" dirty="0"/>
              <a:t>. </a:t>
            </a:r>
          </a:p>
          <a:p>
            <a:r>
              <a:rPr lang="en-US" dirty="0"/>
              <a:t>The control sample is practically identical to the experimental sample with one aspect that is being tested. (Old version of interface vs. Newer one)</a:t>
            </a:r>
          </a:p>
        </p:txBody>
      </p:sp>
    </p:spTree>
    <p:extLst>
      <p:ext uri="{BB962C8B-B14F-4D97-AF65-F5344CB8AC3E}">
        <p14:creationId xmlns:p14="http://schemas.microsoft.com/office/powerpoint/2010/main" val="30504589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10600" cy="1143000"/>
          </a:xfrm>
        </p:spPr>
        <p:txBody>
          <a:bodyPr/>
          <a:lstStyle/>
          <a:p>
            <a:r>
              <a:rPr lang="en-US" dirty="0"/>
              <a:t>User Testing vs. Controlled experiment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03350"/>
            <a:ext cx="8763000" cy="5149850"/>
          </a:xfrm>
        </p:spPr>
        <p:txBody>
          <a:bodyPr/>
          <a:lstStyle/>
          <a:p>
            <a:r>
              <a:rPr lang="en-US" sz="2800" dirty="0">
                <a:solidFill>
                  <a:srgbClr val="0070C0"/>
                </a:solidFill>
              </a:rPr>
              <a:t>Usability Test:</a:t>
            </a:r>
          </a:p>
          <a:p>
            <a:pPr lvl="1"/>
            <a:r>
              <a:rPr lang="en-US" sz="2400" dirty="0"/>
              <a:t>Single UI, </a:t>
            </a:r>
            <a:r>
              <a:rPr lang="en-US" sz="2400" dirty="0">
                <a:solidFill>
                  <a:srgbClr val="0070C0"/>
                </a:solidFill>
              </a:rPr>
              <a:t>early</a:t>
            </a:r>
            <a:r>
              <a:rPr lang="en-US" sz="2400" dirty="0"/>
              <a:t> in design process</a:t>
            </a:r>
          </a:p>
          <a:p>
            <a:pPr lvl="1"/>
            <a:r>
              <a:rPr lang="en-US" sz="2400" dirty="0"/>
              <a:t>Helps guide design</a:t>
            </a:r>
          </a:p>
          <a:p>
            <a:pPr lvl="1"/>
            <a:r>
              <a:rPr lang="en-US" sz="2400" dirty="0"/>
              <a:t>Often qualitative feedback from users</a:t>
            </a:r>
          </a:p>
          <a:p>
            <a:pPr lvl="1"/>
            <a:r>
              <a:rPr lang="en-US" sz="2400" dirty="0"/>
              <a:t>Few subjects</a:t>
            </a:r>
          </a:p>
          <a:p>
            <a:pPr lvl="1"/>
            <a:r>
              <a:rPr lang="en-US" sz="2400" dirty="0"/>
              <a:t>Identify usability problems</a:t>
            </a:r>
          </a:p>
          <a:p>
            <a:r>
              <a:rPr lang="en-US" sz="2800" dirty="0">
                <a:solidFill>
                  <a:srgbClr val="0070C0"/>
                </a:solidFill>
              </a:rPr>
              <a:t>Controlled Experiment</a:t>
            </a:r>
          </a:p>
          <a:p>
            <a:pPr lvl="1"/>
            <a:r>
              <a:rPr lang="en-US" sz="2400" dirty="0"/>
              <a:t>Compare multiple UIs</a:t>
            </a:r>
          </a:p>
          <a:p>
            <a:pPr lvl="1"/>
            <a:r>
              <a:rPr lang="en-US" sz="2400" dirty="0"/>
              <a:t>Measure </a:t>
            </a:r>
            <a:r>
              <a:rPr lang="en-US" sz="2400" dirty="0">
                <a:solidFill>
                  <a:srgbClr val="0070C0"/>
                </a:solidFill>
              </a:rPr>
              <a:t>final</a:t>
            </a:r>
            <a:r>
              <a:rPr lang="en-US" sz="2400" dirty="0"/>
              <a:t> result / assessment</a:t>
            </a:r>
          </a:p>
          <a:p>
            <a:pPr lvl="1"/>
            <a:r>
              <a:rPr lang="en-US" sz="2400" dirty="0"/>
              <a:t>Many subjects, strict protocol</a:t>
            </a:r>
          </a:p>
          <a:p>
            <a:pPr lvl="1"/>
            <a:r>
              <a:rPr lang="en-US" sz="2400" dirty="0"/>
              <a:t>Quantitative results, statistical significance</a:t>
            </a:r>
          </a:p>
        </p:txBody>
      </p:sp>
    </p:spTree>
    <p:extLst>
      <p:ext uri="{BB962C8B-B14F-4D97-AF65-F5344CB8AC3E}">
        <p14:creationId xmlns:p14="http://schemas.microsoft.com/office/powerpoint/2010/main" val="40414573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268B7-A71A-B5DF-9789-1715E9DBD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Controlled Experiment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2EF72-5094-902A-C548-442180C84E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Any examples you all have?</a:t>
            </a:r>
          </a:p>
        </p:txBody>
      </p:sp>
    </p:spTree>
    <p:extLst>
      <p:ext uri="{BB962C8B-B14F-4D97-AF65-F5344CB8AC3E}">
        <p14:creationId xmlns:p14="http://schemas.microsoft.com/office/powerpoint/2010/main" val="1951341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4C718-030A-13D3-9E08-ECB45084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Storyboard Poll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74110-58DE-4011-B721-988DB17F04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7339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C91CA-17B8-C441-8DB3-BCEEFA15A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Usability Testing Poll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D3812A-E962-F44C-95E9-40DC0C1727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is something you would discover during Usability Testing?</a:t>
            </a:r>
          </a:p>
        </p:txBody>
      </p:sp>
    </p:spTree>
    <p:extLst>
      <p:ext uri="{BB962C8B-B14F-4D97-AF65-F5344CB8AC3E}">
        <p14:creationId xmlns:p14="http://schemas.microsoft.com/office/powerpoint/2010/main" val="17975243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51418-349E-7760-FC08-E65913DD3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76200"/>
            <a:ext cx="8915400" cy="1143000"/>
          </a:xfrm>
        </p:spPr>
        <p:txBody>
          <a:bodyPr/>
          <a:lstStyle/>
          <a:p>
            <a:r>
              <a:rPr lang="en-US" dirty="0"/>
              <a:t>Usability Testing Class Exercise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B8E2C-4A51-5159-0B92-62201263A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In Groups of about 3-4: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Improve the below task. 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Add other tasks you think would be helpful for usability testing</a:t>
            </a:r>
          </a:p>
          <a:p>
            <a:pPr marL="400050" lvl="1" indent="0">
              <a:buNone/>
            </a:pPr>
            <a:endParaRPr lang="en-US" sz="2400" b="0" i="0" dirty="0">
              <a:solidFill>
                <a:srgbClr val="0070C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50" lvl="1" indent="0">
              <a:buNone/>
            </a:pPr>
            <a:r>
              <a:rPr lang="en-US" sz="2400" b="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Poor task</a:t>
            </a:r>
            <a:r>
              <a:rPr lang="en-US" sz="24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You want to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travel to a conference. </a:t>
            </a:r>
            <a:r>
              <a:rPr lang="en-US" sz="24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Go to </a:t>
            </a:r>
            <a:r>
              <a:rPr lang="en-US" sz="2400" b="0" i="0" dirty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www.travelocity.com</a:t>
            </a:r>
            <a:r>
              <a:rPr lang="en-US" sz="24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and show me what you would do next.</a:t>
            </a:r>
          </a:p>
          <a:p>
            <a:pPr marL="400050" lvl="1" indent="0">
              <a:buNone/>
            </a:pPr>
            <a:r>
              <a:rPr lang="en-US" sz="2400" b="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Better task:</a:t>
            </a:r>
            <a:r>
              <a:rPr lang="en-US" sz="24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_________</a:t>
            </a:r>
          </a:p>
          <a:p>
            <a:pPr marL="0" indent="0" algn="l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830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467E9-F898-A17C-6B9D-25ACB9A5C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Usability 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813596-A9C5-B033-948D-2FCC4B3B4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03350"/>
            <a:ext cx="8763000" cy="4876800"/>
          </a:xfrm>
        </p:spPr>
        <p:txBody>
          <a:bodyPr/>
          <a:lstStyle/>
          <a:p>
            <a:r>
              <a:rPr lang="en-US" sz="28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Evaluating a product or service by testing it with representative users</a:t>
            </a:r>
          </a:p>
          <a:p>
            <a:endParaRPr lang="en-US" sz="2800" dirty="0">
              <a:solidFill>
                <a:srgbClr val="3333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US" sz="28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Usability testing will tell us:</a:t>
            </a:r>
            <a:endParaRPr lang="en-US" sz="2800" b="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Whether a user can use a product as intended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Whether a product allows a user to reach their goals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How a user uses a product (not how we </a:t>
            </a:r>
            <a:r>
              <a:rPr lang="en-US" sz="2400" b="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think</a:t>
            </a:r>
            <a:r>
              <a:rPr lang="en-US" sz="24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a user should use a product)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Where bugs and complicated user experiences lie within a product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424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8915400" cy="1143000"/>
          </a:xfrm>
        </p:spPr>
        <p:txBody>
          <a:bodyPr/>
          <a:lstStyle/>
          <a:p>
            <a:r>
              <a:rPr lang="en-US" altLang="en-US" sz="3600"/>
              <a:t>Evaluating Design Through User Participation</a:t>
            </a:r>
          </a:p>
        </p:txBody>
      </p:sp>
      <p:sp>
        <p:nvSpPr>
          <p:cNvPr id="614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You don’t know how good a user interface is until you try it out on people. </a:t>
            </a:r>
          </a:p>
          <a:p>
            <a:pPr lvl="1"/>
            <a:r>
              <a:rPr lang="en-US" altLang="en-US" dirty="0"/>
              <a:t>Can people figure it out?</a:t>
            </a:r>
          </a:p>
          <a:p>
            <a:pPr lvl="1"/>
            <a:r>
              <a:rPr lang="en-US" altLang="en-US" dirty="0"/>
              <a:t>If we change the design how will the user’s behavior change?</a:t>
            </a:r>
          </a:p>
          <a:p>
            <a:pPr lvl="1"/>
            <a:endParaRPr lang="en-US" altLang="en-US" dirty="0"/>
          </a:p>
          <a:p>
            <a:r>
              <a:rPr lang="en-US" altLang="en-US" dirty="0"/>
              <a:t>Designers think differently than users, test on users!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229600" cy="1143000"/>
          </a:xfrm>
        </p:spPr>
        <p:txBody>
          <a:bodyPr/>
          <a:lstStyle/>
          <a:p>
            <a:r>
              <a:rPr lang="en-US" altLang="en-US" dirty="0"/>
              <a:t>Example of Designers vs. Users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Amazon – added coupon code and lost money</a:t>
            </a:r>
          </a:p>
          <a:p>
            <a:endParaRPr lang="en-US" altLang="en-US" dirty="0"/>
          </a:p>
          <a:p>
            <a:r>
              <a:rPr lang="en-US" altLang="en-US" dirty="0">
                <a:solidFill>
                  <a:srgbClr val="0070C0"/>
                </a:solidFill>
              </a:rPr>
              <a:t>Why?</a:t>
            </a:r>
          </a:p>
          <a:p>
            <a:endParaRPr lang="en-US" altLang="en-US" dirty="0"/>
          </a:p>
          <a:p>
            <a:r>
              <a:rPr lang="en-US" altLang="en-US" dirty="0"/>
              <a:t>Having that feature causes people to go online and search for coupon codes and many don’t come back. 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9250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User’s experience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the interface </a:t>
            </a:r>
            <a:r>
              <a:rPr lang="en-US" i="1" dirty="0"/>
              <a:t>usable</a:t>
            </a:r>
            <a:r>
              <a:rPr lang="en-US" dirty="0"/>
              <a:t>?</a:t>
            </a:r>
          </a:p>
          <a:p>
            <a:r>
              <a:rPr lang="en-US" dirty="0"/>
              <a:t>Is the user satisfied?</a:t>
            </a:r>
          </a:p>
          <a:p>
            <a:r>
              <a:rPr lang="en-US" dirty="0"/>
              <a:t>Is the user’s experience pleasant?</a:t>
            </a:r>
          </a:p>
          <a:p>
            <a:r>
              <a:rPr lang="en-US" dirty="0"/>
              <a:t>Is the user happy/frustrated/angry when using the interface?</a:t>
            </a:r>
          </a:p>
        </p:txBody>
      </p:sp>
    </p:spTree>
    <p:extLst>
      <p:ext uri="{BB962C8B-B14F-4D97-AF65-F5344CB8AC3E}">
        <p14:creationId xmlns:p14="http://schemas.microsoft.com/office/powerpoint/2010/main" val="2616080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397B9-942A-6A43-83FC-16077EF64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Usability Testing Explained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419A1-8A28-464B-AA68-0C366C0E7E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Popular UX research methodology</a:t>
            </a:r>
          </a:p>
          <a:p>
            <a:r>
              <a:rPr lang="en-US" dirty="0"/>
              <a:t>A researcher asks a participant to perform tasks on an interface</a:t>
            </a:r>
          </a:p>
          <a:p>
            <a:r>
              <a:rPr lang="en-US" dirty="0"/>
              <a:t>Participant completes each task while the researcher observes</a:t>
            </a:r>
          </a:p>
          <a:p>
            <a:r>
              <a:rPr lang="en-US" dirty="0"/>
              <a:t>(usability testing is often interchangeable with user testing)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4A33C1-5D1E-A34B-BA18-62A1FE53E58B}"/>
              </a:ext>
            </a:extLst>
          </p:cNvPr>
          <p:cNvSpPr/>
          <p:nvPr/>
        </p:nvSpPr>
        <p:spPr>
          <a:xfrm>
            <a:off x="0" y="6464300"/>
            <a:ext cx="6248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>
                <a:hlinkClick r:id="rId2"/>
              </a:rPr>
              <a:t>nngroup.com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2163821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Usability Testing,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In a usability test, representative users try to do typical tasks with the product, while the development staff watch, listen, and take notes.</a:t>
            </a:r>
          </a:p>
          <a:p>
            <a:endParaRPr lang="en-US" dirty="0"/>
          </a:p>
        </p:txBody>
      </p:sp>
      <p:pic>
        <p:nvPicPr>
          <p:cNvPr id="1026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73" y="1371600"/>
            <a:ext cx="8229600" cy="2818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389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1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Office Theme">
  <a:themeElements>
    <a:clrScheme name="2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Office Theme">
  <a:themeElements>
    <a:clrScheme name="3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rfaCoursesSlides</Template>
  <TotalTime>4799</TotalTime>
  <Words>1421</Words>
  <Application>Microsoft Macintosh PowerPoint</Application>
  <PresentationFormat>On-screen Show (4:3)</PresentationFormat>
  <Paragraphs>174</Paragraphs>
  <Slides>31</Slides>
  <Notes>10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</vt:lpstr>
      <vt:lpstr>Calibri</vt:lpstr>
      <vt:lpstr>inherit</vt:lpstr>
      <vt:lpstr>LL Circular Pro Web</vt:lpstr>
      <vt:lpstr>Office Theme</vt:lpstr>
      <vt:lpstr>1_Office Theme</vt:lpstr>
      <vt:lpstr>2_Office Theme</vt:lpstr>
      <vt:lpstr>3_Office Theme</vt:lpstr>
      <vt:lpstr>Usability Testing</vt:lpstr>
      <vt:lpstr>Acknowledgements</vt:lpstr>
      <vt:lpstr>Storyboard Poll</vt:lpstr>
      <vt:lpstr>What is Usability Testing</vt:lpstr>
      <vt:lpstr>Evaluating Design Through User Participation</vt:lpstr>
      <vt:lpstr>Example of Designers vs. Users</vt:lpstr>
      <vt:lpstr>User’s experience  </vt:lpstr>
      <vt:lpstr>Usability Testing Explained</vt:lpstr>
      <vt:lpstr>Usability Testing, cont.</vt:lpstr>
      <vt:lpstr>Why Do Usability Testing?</vt:lpstr>
      <vt:lpstr>Why Do Usability Testing, cont.</vt:lpstr>
      <vt:lpstr>Introduction</vt:lpstr>
      <vt:lpstr>Usability Testing Elements</vt:lpstr>
      <vt:lpstr>Flow</vt:lpstr>
      <vt:lpstr>Tasks</vt:lpstr>
      <vt:lpstr>Tasks, cont.</vt:lpstr>
      <vt:lpstr>Good vs Bad Tasks</vt:lpstr>
      <vt:lpstr>Good vs Bad Tasks, cont.</vt:lpstr>
      <vt:lpstr>Capturing results of User Evaluation</vt:lpstr>
      <vt:lpstr>Thinking Aloud Method</vt:lpstr>
      <vt:lpstr>Qualitative vs. Quantitative</vt:lpstr>
      <vt:lpstr>Quantitative vs. Qualitative</vt:lpstr>
      <vt:lpstr>Quantitative Example: System Usability Scale (SUS)</vt:lpstr>
      <vt:lpstr>Qualitative Examples</vt:lpstr>
      <vt:lpstr>Usability Testing Examples</vt:lpstr>
      <vt:lpstr>Usability Testing Examples, cont.</vt:lpstr>
      <vt:lpstr>What is a Controlled Experiment</vt:lpstr>
      <vt:lpstr>User Testing vs. Controlled experiment</vt:lpstr>
      <vt:lpstr>Controlled Experiment Examples</vt:lpstr>
      <vt:lpstr>Usability Testing Poll</vt:lpstr>
      <vt:lpstr>Usability Testing Class Exercise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Evaluating Design</dc:title>
  <dc:creator>rachelfadler</dc:creator>
  <cp:lastModifiedBy>Adler, Rachel</cp:lastModifiedBy>
  <cp:revision>98</cp:revision>
  <cp:lastPrinted>2024-03-05T15:11:05Z</cp:lastPrinted>
  <dcterms:created xsi:type="dcterms:W3CDTF">2014-12-17T21:01:45Z</dcterms:created>
  <dcterms:modified xsi:type="dcterms:W3CDTF">2025-03-11T14:49:04Z</dcterms:modified>
</cp:coreProperties>
</file>