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</p:sldMasterIdLst>
  <p:notesMasterIdLst>
    <p:notesMasterId r:id="rId75"/>
  </p:notesMasterIdLst>
  <p:sldIdLst>
    <p:sldId id="256" r:id="rId5"/>
    <p:sldId id="387" r:id="rId6"/>
    <p:sldId id="336" r:id="rId7"/>
    <p:sldId id="272" r:id="rId8"/>
    <p:sldId id="273" r:id="rId9"/>
    <p:sldId id="274" r:id="rId10"/>
    <p:sldId id="333" r:id="rId11"/>
    <p:sldId id="334" r:id="rId12"/>
    <p:sldId id="275" r:id="rId13"/>
    <p:sldId id="276" r:id="rId14"/>
    <p:sldId id="277" r:id="rId15"/>
    <p:sldId id="278" r:id="rId16"/>
    <p:sldId id="285" r:id="rId17"/>
    <p:sldId id="286" r:id="rId18"/>
    <p:sldId id="287" r:id="rId19"/>
    <p:sldId id="288" r:id="rId20"/>
    <p:sldId id="289" r:id="rId21"/>
    <p:sldId id="290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292" r:id="rId30"/>
    <p:sldId id="293" r:id="rId31"/>
    <p:sldId id="294" r:id="rId32"/>
    <p:sldId id="297" r:id="rId33"/>
    <p:sldId id="295" r:id="rId34"/>
    <p:sldId id="296" r:id="rId35"/>
    <p:sldId id="298" r:id="rId36"/>
    <p:sldId id="299" r:id="rId37"/>
    <p:sldId id="300" r:id="rId38"/>
    <p:sldId id="301" r:id="rId39"/>
    <p:sldId id="302" r:id="rId40"/>
    <p:sldId id="303" r:id="rId41"/>
    <p:sldId id="316" r:id="rId42"/>
    <p:sldId id="317" r:id="rId43"/>
    <p:sldId id="318" r:id="rId44"/>
    <p:sldId id="321" r:id="rId45"/>
    <p:sldId id="337" r:id="rId46"/>
    <p:sldId id="343" r:id="rId47"/>
    <p:sldId id="322" r:id="rId48"/>
    <p:sldId id="341" r:id="rId49"/>
    <p:sldId id="388" r:id="rId50"/>
    <p:sldId id="344" r:id="rId51"/>
    <p:sldId id="345" r:id="rId52"/>
    <p:sldId id="375" r:id="rId53"/>
    <p:sldId id="376" r:id="rId54"/>
    <p:sldId id="377" r:id="rId55"/>
    <p:sldId id="373" r:id="rId56"/>
    <p:sldId id="374" r:id="rId57"/>
    <p:sldId id="363" r:id="rId58"/>
    <p:sldId id="364" r:id="rId59"/>
    <p:sldId id="365" r:id="rId60"/>
    <p:sldId id="366" r:id="rId61"/>
    <p:sldId id="367" r:id="rId62"/>
    <p:sldId id="368" r:id="rId63"/>
    <p:sldId id="372" r:id="rId64"/>
    <p:sldId id="370" r:id="rId65"/>
    <p:sldId id="371" r:id="rId66"/>
    <p:sldId id="386" r:id="rId67"/>
    <p:sldId id="378" r:id="rId68"/>
    <p:sldId id="381" r:id="rId69"/>
    <p:sldId id="382" r:id="rId70"/>
    <p:sldId id="380" r:id="rId71"/>
    <p:sldId id="379" r:id="rId72"/>
    <p:sldId id="383" r:id="rId73"/>
    <p:sldId id="385" r:id="rId7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21"/>
    <p:restoredTop sz="94444"/>
  </p:normalViewPr>
  <p:slideViewPr>
    <p:cSldViewPr>
      <p:cViewPr varScale="1">
        <p:scale>
          <a:sx n="102" d="100"/>
          <a:sy n="102" d="100"/>
        </p:scale>
        <p:origin x="11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973A0B0-B77D-446A-A85D-4C1B72505C79}" type="datetimeFigureOut">
              <a:rPr lang="en-US"/>
              <a:pPr>
                <a:defRPr/>
              </a:pPr>
              <a:t>2/2/26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6381D52-48EC-4FFC-B573-2BA40E0B9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191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6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29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32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57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77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2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28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540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27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Dix book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Dix book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Times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Dix book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Dix book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601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Dix book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Example first word you would say red</a:t>
            </a: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6E84EE3-655E-4F44-89EB-ABE61B2D1262}" type="slidenum">
              <a:rPr lang="en-US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25</a:t>
            </a:fld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4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859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882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250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54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186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99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259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2942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342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407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317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430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944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32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5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299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Design of Everyday Things, page 9.</a:t>
            </a:r>
          </a:p>
          <a:p>
            <a:endParaRPr lang="en-US" altLang="en-US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1355BA6-B2AB-405E-9DA5-8CBA854659F6}" type="slidenum">
              <a:rPr lang="en-US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41</a:t>
            </a:fld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From </a:t>
            </a:r>
            <a:r>
              <a:rPr lang="en-US" altLang="en-US" dirty="0" err="1"/>
              <a:t>wikipedia</a:t>
            </a:r>
            <a:endParaRPr lang="en-US" altLang="en-US" dirty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B639CD-3BF5-4F83-9BB9-AE9AC161EFE1}" type="slidenum">
              <a:rPr lang="en-US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42</a:t>
            </a:fld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564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, page 9.</a:t>
            </a: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565691E-858A-44E4-B299-E1ED28A1DFEA}" type="slidenum">
              <a:rPr lang="en-US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44</a:t>
            </a:fld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563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025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019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645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Poll Title: GUI or command-line: Which is better?
https://</a:t>
            </a:r>
            <a:r>
              <a:rPr lang="en-US" dirty="0" err="1"/>
              <a:t>www.polleverywhere.com</a:t>
            </a:r>
            <a:r>
              <a:rPr lang="en-US" dirty="0"/>
              <a:t>/</a:t>
            </a:r>
            <a:r>
              <a:rPr lang="en-US" dirty="0" err="1"/>
              <a:t>multiple_choice_polls</a:t>
            </a:r>
            <a:r>
              <a:rPr lang="en-US" dirty="0"/>
              <a:t>/2MvHxbTY2AB4DEH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846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72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Jennifer Tidwell Designing Interfaces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199D662-BEF4-46F4-9291-C0B537F3F3C8}" type="slidenum">
              <a:rPr lang="en-US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341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2325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0743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497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8146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643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2288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1117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Poll Title: Where do people look most often on the screen?
https://www.polleverywhere.com/multiple_choice_polls/DoCyVR1vDHvZdEG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096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28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“If the one on the right looks cleaner to you, then – hooray! I've done my job”</a:t>
            </a: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59E79D1-8A4D-496A-9C3F-66269345AB0A}" type="slidenum">
              <a:rPr lang="en-US" altLang="en-US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2023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66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211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38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381D52-48EC-4FFC-B573-2BA40E0B987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4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6371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293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204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22F19-2F96-48ED-9C4A-B790F390B2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724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57624-0B01-4E7D-9A41-A6855C871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7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BCE04-934A-4901-B46E-CBC78087D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60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D9475-054C-4534-85F0-62B0E470E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29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12A1-0233-4BAA-8CCC-54D162AC9E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2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5C844-018C-4056-BF62-1CF8C28E9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53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7911F-43F5-4620-9317-1B05148B8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175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1566F-A228-46FF-9267-EE85CAE0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3498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5CDCE-4DA1-4A0A-B3DF-C61C5F078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92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1E4F5-B106-4603-9CC4-79E699646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3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AE854-05A2-4A51-ABC7-A41C2E11E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17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DEBE1-F164-4A65-A547-3262E4022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29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27A3B-5B99-4756-BEED-9701BFF27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80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33DBE-BC8D-4F42-88AF-DE3D3EF00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717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37D1-1183-4945-A978-BEDF6A793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19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BFB4-2415-4CFE-92C5-4DDD0D3E4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41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9DE5D-2D62-424B-8078-C25AE6B8A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42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66F6A-95CE-4A64-8B40-0231175F7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5493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DDCF3-FBA2-4D8D-9B78-43C26DAA1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351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679D0-6BE2-4D24-A5D9-4C616BD7B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91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5D902-AB38-4FA3-BF54-AF60B373FF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24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3DBBC-5471-4DEB-9369-9F67797BE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431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641C-9332-442C-8098-0CCFAB3DD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0133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92014-804E-48F2-92F2-CF20C2F1B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761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CAAC6-C170-4093-ADBC-0FFF839CB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7385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4E653-DBAF-4763-9D47-FC71616D17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09607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12D3C-C1D9-4DD5-A8EA-1BF33DEC8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423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E3009-A4C3-4525-A36A-4F0B269DE6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8912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335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29169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4E523-CF9D-4AA8-8D94-A5D8D7A99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4121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8ABD8-C02A-403B-AE57-832098AF1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552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A84D-A970-412A-AE75-ED8313154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9837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FE3CA-A670-4BBC-BFF2-4966FDDD0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5185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171700" cy="6203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362700" cy="620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7E30-80CA-4EC1-89C8-64D9DEF09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48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895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343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04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887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779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ideo" Target="NULL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ideo" Target="NULL" TargetMode="Externa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lowing tech background 3d ,LO2.wmv">
            <a:hlinkClick r:id="" action="ppaction://media"/>
          </p:cNvPr>
          <p:cNvPicPr>
            <a:picLocks noChangeAspect="1"/>
          </p:cNvPicPr>
          <p:nvPr>
            <a:videoFile r:link="rId13"/>
          </p:nvPr>
        </p:nvPicPr>
        <p:blipFill rotWithShape="1">
          <a:blip r:embed="rId1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8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9F7CAE-C2C4-4C5D-88CE-77218DF7A3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8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3E90E1-EF25-44A0-9451-AD7581BE30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lowing tech background 3d ,LO2.wmv">
            <a:hlinkClick r:id="" action="ppaction://media"/>
          </p:cNvPr>
          <p:cNvPicPr>
            <a:picLocks noChangeAspect="1"/>
          </p:cNvPicPr>
          <p:nvPr>
            <a:videoFile r:link="rId13"/>
          </p:nvPr>
        </p:nvPicPr>
        <p:blipFill rotWithShape="1">
          <a:blip r:embed="rId1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012977-CC3C-4516-868C-C0347EEE5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isualmess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ohnnyholland.org/2010/04/perceived-affordances-and-designing-for-task-flow/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userinyerface.com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jnd.org/affordances-and-design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jnd.org/affordance-conventions-and-design-part-2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ci-class.org/" TargetMode="External"/><Relationship Id="rId4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ZcCpBp4_rU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hci-class.org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fww.few.vu.nl/hci/interactive/fitts/" TargetMode="Externa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fww.few.vu.nl/hci/interactive/fitts/" TargetMode="Externa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isualmess.com/" TargetMode="Externa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ci-class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Visual Design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Example: New York Times</a:t>
            </a:r>
          </a:p>
        </p:txBody>
      </p:sp>
      <p:pic>
        <p:nvPicPr>
          <p:cNvPr id="13315" name="Picture 2" title="New York Times sit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295400"/>
            <a:ext cx="5638800" cy="4389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914400" y="5766175"/>
            <a:ext cx="7162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itchFamily="34" charset="0"/>
              </a:rPr>
              <a:t>Hierarchy clear – header, image to draw you in.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itchFamily="34" charset="0"/>
              </a:rPr>
              <a:t>Navigation on left and top.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886A57-5CA9-64A1-130C-09FF8DD2EDB3}"/>
              </a:ext>
            </a:extLst>
          </p:cNvPr>
          <p:cNvSpPr/>
          <p:nvPr/>
        </p:nvSpPr>
        <p:spPr>
          <a:xfrm>
            <a:off x="-28460" y="6540862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Another Example: Google</a:t>
            </a:r>
          </a:p>
        </p:txBody>
      </p:sp>
      <p:pic>
        <p:nvPicPr>
          <p:cNvPr id="14339" name="Picture 2" title="google sit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0200"/>
            <a:ext cx="7800975" cy="306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295400" y="5029200"/>
            <a:ext cx="6858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itchFamily="34" charset="0"/>
              </a:rPr>
              <a:t>Search- know what to do when go there.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itchFamily="34" charset="0"/>
              </a:rPr>
              <a:t>Logo reads loud and clear.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itchFamily="34" charset="0"/>
              </a:rPr>
              <a:t>Google page is famous for its </a:t>
            </a:r>
            <a:r>
              <a:rPr lang="en-US" altLang="en-US" sz="2400" dirty="0">
                <a:solidFill>
                  <a:srgbClr val="0070C0"/>
                </a:solidFill>
                <a:latin typeface="Arial" pitchFamily="34" charset="0"/>
              </a:rPr>
              <a:t>minimalism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FD95BA-A712-EC76-08EE-BAB454534302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Visual Tools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3 basic visual tools for organization and hierarchy:</a:t>
            </a:r>
          </a:p>
          <a:p>
            <a:pPr>
              <a:buFont typeface="Arial" pitchFamily="34" charset="0"/>
              <a:buNone/>
            </a:pPr>
            <a:endParaRPr lang="en-US" altLang="en-US" dirty="0"/>
          </a:p>
          <a:p>
            <a:pPr>
              <a:buFont typeface="Calibri" pitchFamily="34" charset="0"/>
              <a:buAutoNum type="arabicPeriod"/>
            </a:pPr>
            <a:r>
              <a:rPr lang="en-US" altLang="en-US" dirty="0">
                <a:solidFill>
                  <a:srgbClr val="0070C0"/>
                </a:solidFill>
              </a:rPr>
              <a:t>Typography </a:t>
            </a:r>
          </a:p>
          <a:p>
            <a:pPr>
              <a:buFont typeface="Calibri" pitchFamily="34" charset="0"/>
              <a:buAutoNum type="arabicPeriod"/>
            </a:pPr>
            <a:r>
              <a:rPr lang="en-US" altLang="en-US" dirty="0">
                <a:solidFill>
                  <a:srgbClr val="0070C0"/>
                </a:solidFill>
              </a:rPr>
              <a:t>Layout</a:t>
            </a:r>
          </a:p>
          <a:p>
            <a:pPr>
              <a:buFont typeface="Calibri" pitchFamily="34" charset="0"/>
              <a:buAutoNum type="arabicPeriod"/>
            </a:pPr>
            <a:r>
              <a:rPr lang="en-US" altLang="en-US" dirty="0">
                <a:solidFill>
                  <a:srgbClr val="0070C0"/>
                </a:solidFill>
              </a:rPr>
              <a:t>C</a:t>
            </a:r>
            <a:r>
              <a:rPr lang="en-US" altLang="en-US" dirty="0">
                <a:solidFill>
                  <a:srgbClr val="C00000"/>
                </a:solidFill>
              </a:rPr>
              <a:t>o</a:t>
            </a:r>
            <a:r>
              <a:rPr lang="en-US" altLang="en-US" dirty="0">
                <a:solidFill>
                  <a:schemeClr val="bg1">
                    <a:lumMod val="50000"/>
                  </a:schemeClr>
                </a:solidFill>
              </a:rPr>
              <a:t>l</a:t>
            </a:r>
            <a:r>
              <a:rPr lang="en-US" altLang="en-US" dirty="0">
                <a:solidFill>
                  <a:srgbClr val="00B050"/>
                </a:solidFill>
              </a:rPr>
              <a:t>o</a:t>
            </a:r>
            <a:r>
              <a:rPr lang="en-US" altLang="en-US" dirty="0">
                <a:solidFill>
                  <a:srgbClr val="7030A0"/>
                </a:solidFill>
              </a:rPr>
              <a:t>r</a:t>
            </a:r>
          </a:p>
          <a:p>
            <a:endParaRPr lang="en-US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7452A5-1F58-D6E9-48EE-463C03DFC01A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</a:t>
            </a:r>
            <a:r>
              <a:rPr lang="en-US" altLang="en-US" sz="1200" i="1" dirty="0" err="1">
                <a:hlinkClick r:id="rId3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sz="4000"/>
              <a:t>Typographic Terms: Sans Serif vs. Serif </a:t>
            </a:r>
          </a:p>
        </p:txBody>
      </p:sp>
      <p:pic>
        <p:nvPicPr>
          <p:cNvPr id="16390" name="Picture 14" descr="Examples of serif and sans serif let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30325"/>
            <a:ext cx="38100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5791200" y="1524000"/>
            <a:ext cx="971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itchFamily="18" charset="0"/>
              </a:rPr>
              <a:t>HCI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7391400" y="1600200"/>
            <a:ext cx="971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Arial" pitchFamily="34" charset="0"/>
              </a:rPr>
              <a:t>HCI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-6350" y="2362200"/>
            <a:ext cx="9150350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Many say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70C0"/>
                </a:solidFill>
                <a:latin typeface="Arial" pitchFamily="34" charset="0"/>
              </a:rPr>
              <a:t>Texts</a:t>
            </a:r>
            <a:r>
              <a:rPr lang="en-US" altLang="en-US" sz="2000" dirty="0">
                <a:latin typeface="Arial" pitchFamily="34" charset="0"/>
              </a:rPr>
              <a:t>: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	Serif – body in text (easier to read)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	Sans Serif – use for Headers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70C0"/>
                </a:solidFill>
                <a:latin typeface="Arial" pitchFamily="34" charset="0"/>
              </a:rPr>
              <a:t>Online</a:t>
            </a:r>
            <a:r>
              <a:rPr lang="en-US" altLang="en-US" sz="2000" dirty="0">
                <a:latin typeface="Arial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	Some say that sans serif  can be easier to read on the web.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Not bad advice, but reading is also familiarity – if read with one style may be faster with that style.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In practice – it’s what you’re accustomed to.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does this say?</a:t>
            </a:r>
          </a:p>
        </p:txBody>
      </p:sp>
      <p:pic>
        <p:nvPicPr>
          <p:cNvPr id="17411" name="Picture 1" title="cut off bottom of wo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908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165EE0-924D-7873-5191-0869ED0374E4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does this say? Cont.</a:t>
            </a:r>
          </a:p>
        </p:txBody>
      </p:sp>
      <p:pic>
        <p:nvPicPr>
          <p:cNvPr id="18435" name="Picture 2" title="cut off top of wor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590800"/>
            <a:ext cx="7215188" cy="912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43C1D42-D564-7A65-D95C-BE2D8292E375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The second one was harder: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I am a jelly donut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err="1"/>
              <a:t>jfk</a:t>
            </a:r>
            <a:r>
              <a:rPr lang="en-US" dirty="0"/>
              <a:t> spoke in berlin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More information coded in top half than bottom half of text.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does this say now?</a:t>
            </a:r>
          </a:p>
        </p:txBody>
      </p:sp>
      <p:pic>
        <p:nvPicPr>
          <p:cNvPr id="20483" name="Picture 2" title="H or 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286000"/>
            <a:ext cx="5992813" cy="1474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FFE9A6-101F-9C40-D485-3BB1F6B9109C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More people would say THE CAT rather than TAE CHT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Expectation plays an important role.</a:t>
            </a:r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Another Example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is this?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Ambiguous?</a:t>
            </a:r>
          </a:p>
        </p:txBody>
      </p:sp>
      <p:pic>
        <p:nvPicPr>
          <p:cNvPr id="22532" name="Picture 4" title="B or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71600"/>
            <a:ext cx="2895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5491EF-1398-6E43-8206-A70B51E36AC6}"/>
              </a:ext>
            </a:extLst>
          </p:cNvPr>
          <p:cNvSpPr/>
          <p:nvPr/>
        </p:nvSpPr>
        <p:spPr>
          <a:xfrm>
            <a:off x="-27398" y="6552034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200" i="1" dirty="0"/>
              <a:t>*Human-Computer Interaction 3</a:t>
            </a:r>
            <a:r>
              <a:rPr lang="en-US" altLang="en-US" sz="1200" i="1" baseline="30000" dirty="0"/>
              <a:t>rd</a:t>
            </a:r>
            <a:r>
              <a:rPr lang="en-US" altLang="en-US" sz="1200" i="1" dirty="0"/>
              <a:t> edition by Alan Dix, Janet Finlay, Gregory D. </a:t>
            </a:r>
            <a:r>
              <a:rPr lang="en-US" altLang="en-US" sz="1200" i="1" dirty="0" err="1"/>
              <a:t>Abowd</a:t>
            </a:r>
            <a:r>
              <a:rPr lang="en-US" altLang="en-US" sz="1200" i="1" dirty="0"/>
              <a:t>, Russel Beale.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CE3E8-EA33-07E5-6E43-736A2ECB5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8D017-8034-9B63-E34B-6DE730ABC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i="1" dirty="0"/>
              <a:t>Many Slides for this course from: </a:t>
            </a:r>
          </a:p>
          <a:p>
            <a:pPr lvl="1"/>
            <a:r>
              <a:rPr lang="en-US" altLang="en-US" sz="2400" dirty="0"/>
              <a:t>Scott </a:t>
            </a:r>
            <a:r>
              <a:rPr lang="en-US" altLang="en-US" sz="2400" dirty="0" err="1"/>
              <a:t>Klemmor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hci-class.org</a:t>
            </a:r>
            <a:endParaRPr lang="en-US" altLang="en-US" sz="2400" dirty="0"/>
          </a:p>
          <a:p>
            <a:pPr lvl="1"/>
            <a:r>
              <a:rPr lang="en-US" altLang="en-US" sz="2400" dirty="0"/>
              <a:t>Designing the User Interface: Strategies for Effective Human-Computer Interaction 5</a:t>
            </a:r>
            <a:r>
              <a:rPr lang="en-US" altLang="en-US" sz="2400" baseline="30000" dirty="0"/>
              <a:t>th</a:t>
            </a:r>
            <a:r>
              <a:rPr lang="en-US" altLang="en-US" sz="2400" dirty="0"/>
              <a:t> edition by Ben </a:t>
            </a:r>
            <a:r>
              <a:rPr lang="en-US" altLang="en-US" sz="2400" dirty="0" err="1"/>
              <a:t>Shneiderman</a:t>
            </a:r>
            <a:r>
              <a:rPr lang="en-US" altLang="en-US" sz="2400" dirty="0"/>
              <a:t> and Catherine </a:t>
            </a:r>
            <a:r>
              <a:rPr lang="en-US" altLang="en-US" sz="2400" dirty="0" err="1"/>
              <a:t>Plaisant</a:t>
            </a:r>
            <a:r>
              <a:rPr lang="en-US" altLang="en-US" sz="2400" dirty="0"/>
              <a:t>.</a:t>
            </a:r>
          </a:p>
          <a:p>
            <a:pPr lvl="1"/>
            <a:r>
              <a:rPr lang="en-US" altLang="en-US" sz="2400" dirty="0"/>
              <a:t>Human-Computer Interaction 3</a:t>
            </a:r>
            <a:r>
              <a:rPr lang="en-US" altLang="en-US" sz="2400" baseline="30000" dirty="0"/>
              <a:t>rd</a:t>
            </a:r>
            <a:r>
              <a:rPr lang="en-US" altLang="en-US" sz="2400" dirty="0"/>
              <a:t> edition by Alan Dix, Janet Finlay, Gregory D. Abowd, Russel Beale.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Design of Everyday Things by Don Norman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Various other articles and my own thoughts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6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Context helps</a:t>
            </a:r>
          </a:p>
        </p:txBody>
      </p:sp>
      <p:pic>
        <p:nvPicPr>
          <p:cNvPr id="23555" name="Picture 3" title="B or 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371600"/>
            <a:ext cx="8686800" cy="48768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52FFAE-3893-5C4E-8502-2173AD3F0901}"/>
              </a:ext>
            </a:extLst>
          </p:cNvPr>
          <p:cNvSpPr/>
          <p:nvPr/>
        </p:nvSpPr>
        <p:spPr>
          <a:xfrm>
            <a:off x="-27398" y="6552034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200" i="1" dirty="0"/>
              <a:t>*Human-Computer Interaction 3</a:t>
            </a:r>
            <a:r>
              <a:rPr lang="en-US" altLang="en-US" sz="1200" i="1" baseline="30000" dirty="0"/>
              <a:t>rd</a:t>
            </a:r>
            <a:r>
              <a:rPr lang="en-US" altLang="en-US" sz="1200" i="1" dirty="0"/>
              <a:t> edition by Alan Dix, Janet Finlay, Gregory D. </a:t>
            </a:r>
            <a:r>
              <a:rPr lang="en-US" altLang="en-US" sz="1200" i="1" dirty="0" err="1"/>
              <a:t>Abowd</a:t>
            </a:r>
            <a:r>
              <a:rPr lang="en-US" altLang="en-US" sz="1200" i="1" dirty="0"/>
              <a:t>, Russel Beale.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228600" y="76200"/>
            <a:ext cx="8153400" cy="1143000"/>
          </a:xfrm>
        </p:spPr>
        <p:txBody>
          <a:bodyPr/>
          <a:lstStyle/>
          <a:p>
            <a:r>
              <a:rPr lang="en-US" altLang="en-US" sz="4000"/>
              <a:t>Context Helps: Our expectations help to disambiguate</a:t>
            </a:r>
          </a:p>
        </p:txBody>
      </p:sp>
      <p:pic>
        <p:nvPicPr>
          <p:cNvPr id="24579" name="Picture 3" title="B or 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F88074-BC1D-3E4E-9E6B-8C8BFDAADD93}"/>
              </a:ext>
            </a:extLst>
          </p:cNvPr>
          <p:cNvSpPr/>
          <p:nvPr/>
        </p:nvSpPr>
        <p:spPr>
          <a:xfrm>
            <a:off x="-27398" y="6552034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200" i="1" dirty="0"/>
              <a:t>*Human-Computer Interaction 3</a:t>
            </a:r>
            <a:r>
              <a:rPr lang="en-US" altLang="en-US" sz="1200" i="1" baseline="30000" dirty="0"/>
              <a:t>rd</a:t>
            </a:r>
            <a:r>
              <a:rPr lang="en-US" altLang="en-US" sz="1200" i="1" dirty="0"/>
              <a:t> edition by Alan Dix, Janet Finlay, Gregory D. </a:t>
            </a:r>
            <a:r>
              <a:rPr lang="en-US" altLang="en-US" sz="1200" i="1" dirty="0" err="1"/>
              <a:t>Abowd</a:t>
            </a:r>
            <a:r>
              <a:rPr lang="en-US" altLang="en-US" sz="1200" i="1" dirty="0"/>
              <a:t>, Russel Beale.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Which line is longer?</a:t>
            </a:r>
          </a:p>
        </p:txBody>
      </p:sp>
      <p:pic>
        <p:nvPicPr>
          <p:cNvPr id="25603" name="Picture 3" title="lines are same?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90C71F-EF16-4948-9935-2FB96218BA6E}"/>
              </a:ext>
            </a:extLst>
          </p:cNvPr>
          <p:cNvSpPr/>
          <p:nvPr/>
        </p:nvSpPr>
        <p:spPr>
          <a:xfrm>
            <a:off x="-27398" y="6552034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200" i="1" dirty="0"/>
              <a:t>*Human-Computer Interaction 3</a:t>
            </a:r>
            <a:r>
              <a:rPr lang="en-US" altLang="en-US" sz="1200" i="1" baseline="30000" dirty="0"/>
              <a:t>rd</a:t>
            </a:r>
            <a:r>
              <a:rPr lang="en-US" altLang="en-US" sz="1200" i="1" dirty="0"/>
              <a:t> edition by Alan Dix, Janet Finlay, Gregory D. </a:t>
            </a:r>
            <a:r>
              <a:rPr lang="en-US" altLang="en-US" sz="1200" i="1" dirty="0" err="1"/>
              <a:t>Abowd</a:t>
            </a:r>
            <a:r>
              <a:rPr lang="en-US" altLang="en-US" sz="1200" i="1" dirty="0"/>
              <a:t>, Russel Beale.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8600" y="0"/>
            <a:ext cx="7239000" cy="1143000"/>
          </a:xfrm>
        </p:spPr>
        <p:txBody>
          <a:bodyPr/>
          <a:lstStyle/>
          <a:p>
            <a:r>
              <a:rPr lang="en-US" altLang="en-US"/>
              <a:t>Expectations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Our Expectations can also create optical illusions.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228600" y="76200"/>
            <a:ext cx="8610600" cy="1143000"/>
          </a:xfrm>
        </p:spPr>
        <p:txBody>
          <a:bodyPr/>
          <a:lstStyle/>
          <a:p>
            <a:r>
              <a:rPr lang="en-US" altLang="en-US" dirty="0"/>
              <a:t>Another Example of expectations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8686800" cy="4876800"/>
          </a:xfrm>
        </p:spPr>
        <p:txBody>
          <a:bodyPr/>
          <a:lstStyle/>
          <a:p>
            <a:r>
              <a:rPr lang="en-US" altLang="en-US" dirty="0"/>
              <a:t>Read the below:</a:t>
            </a:r>
          </a:p>
        </p:txBody>
      </p:sp>
      <p:pic>
        <p:nvPicPr>
          <p:cNvPr id="27652" name="Picture 4" descr="The quick brown fox jumped over the the lazy d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0"/>
            <a:ext cx="5448300" cy="378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036748-52C7-084E-8A09-C4E96BB86ECA}"/>
              </a:ext>
            </a:extLst>
          </p:cNvPr>
          <p:cNvSpPr/>
          <p:nvPr/>
        </p:nvSpPr>
        <p:spPr>
          <a:xfrm>
            <a:off x="-27398" y="6552034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200" i="1" dirty="0"/>
              <a:t>*Human-Computer Interaction 3</a:t>
            </a:r>
            <a:r>
              <a:rPr lang="en-US" altLang="en-US" sz="1200" i="1" baseline="30000" dirty="0"/>
              <a:t>rd</a:t>
            </a:r>
            <a:r>
              <a:rPr lang="en-US" altLang="en-US" sz="1200" i="1" dirty="0"/>
              <a:t> edition by Alan Dix, Janet Finlay, Gregory D. </a:t>
            </a:r>
            <a:r>
              <a:rPr lang="en-US" altLang="en-US" sz="1200" i="1" dirty="0" err="1"/>
              <a:t>Abowd</a:t>
            </a:r>
            <a:r>
              <a:rPr lang="en-US" altLang="en-US" sz="1200" i="1" dirty="0"/>
              <a:t>, Russel Beale.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Expectations and Meanings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When you're creating a document, you want to eliminate conflicts between automatically perceived meaning and actual meaning.</a:t>
            </a:r>
          </a:p>
          <a:p>
            <a:r>
              <a:rPr lang="en-US" altLang="en-US"/>
              <a:t>Try saying the below colors.  </a:t>
            </a:r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28676" name="Picture 2" descr=" Purple in red, etc. " title="colors don't match words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419475"/>
            <a:ext cx="242887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FDF9987-6E27-3149-B3B5-7B6D8FB13056}"/>
              </a:ext>
            </a:extLst>
          </p:cNvPr>
          <p:cNvSpPr/>
          <p:nvPr/>
        </p:nvSpPr>
        <p:spPr>
          <a:xfrm>
            <a:off x="1836" y="6581001"/>
            <a:ext cx="12763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200" i="1" dirty="0">
                <a:hlinkClick r:id="rId4"/>
              </a:rPr>
              <a:t>visualmess.com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Layout: Grids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Grid – perhaps a narrow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left side is for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 navigation and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 wide main section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 for body/content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pic>
        <p:nvPicPr>
          <p:cNvPr id="30724" name="Picture 2" title="using Gri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957388"/>
            <a:ext cx="5191125" cy="479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C06F20-9100-01A7-7DAD-8BC0116BA2DF}"/>
              </a:ext>
            </a:extLst>
          </p:cNvPr>
          <p:cNvSpPr/>
          <p:nvPr/>
        </p:nvSpPr>
        <p:spPr>
          <a:xfrm>
            <a:off x="-20548" y="655320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Grids,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Newspapers, books,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and the Web use grids.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/>
              <a:t>NYTimes</a:t>
            </a:r>
            <a:r>
              <a:rPr lang="en-US" dirty="0"/>
              <a:t> – 5 column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for content with 6</a:t>
            </a:r>
            <a:r>
              <a:rPr lang="en-US" baseline="30000" dirty="0"/>
              <a:t>th</a:t>
            </a:r>
            <a:r>
              <a:rPr lang="en-US" dirty="0"/>
              <a:t> for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navigation.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Some are 2 columns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wide  to make it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dynamic.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pic>
        <p:nvPicPr>
          <p:cNvPr id="31748" name="Picture 2" title="New York Times G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3" y="1681163"/>
            <a:ext cx="4581525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8D1D4BD-7694-375F-297F-0A856B2A7AA8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Context-View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Context view - Most recent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/>
              <a:t>    article on top and bigger.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pic>
        <p:nvPicPr>
          <p:cNvPr id="32772" name="Picture 2" title="Image with Context 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84300"/>
            <a:ext cx="39624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FB74FA-00A4-EF2A-FC1C-7DF5A1BA1917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Alignment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Alignment styles:</a:t>
            </a:r>
          </a:p>
          <a:p>
            <a:pPr lvl="1"/>
            <a:r>
              <a:rPr lang="en-US" altLang="en-US" dirty="0"/>
              <a:t>Left-alignment is faster for skimming. </a:t>
            </a:r>
          </a:p>
          <a:p>
            <a:pPr lvl="1"/>
            <a:r>
              <a:rPr lang="en-US" altLang="en-US" dirty="0"/>
              <a:t>If centered – a little slower since not aligned.</a:t>
            </a:r>
          </a:p>
          <a:p>
            <a:pPr lvl="1"/>
            <a:r>
              <a:rPr lang="en-US" altLang="en-US" dirty="0"/>
              <a:t>right-aligned – can be clearer in cases (ex. form)</a:t>
            </a:r>
          </a:p>
          <a:p>
            <a:endParaRPr lang="en-US" altLang="en-US" dirty="0"/>
          </a:p>
          <a:p>
            <a:r>
              <a:rPr lang="en-US" altLang="en-US" dirty="0"/>
              <a:t>Use scale – important parts put bigger, less important smaller – so people know what’s more and less important in a page. </a:t>
            </a:r>
          </a:p>
          <a:p>
            <a:pPr>
              <a:buFont typeface="Arial" pitchFamily="34" charset="0"/>
              <a:buNone/>
            </a:pP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HCI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70C0"/>
                </a:solidFill>
              </a:rPr>
              <a:t>The </a:t>
            </a:r>
            <a:r>
              <a:rPr lang="en-US" altLang="en-US" b="1" i="1" dirty="0">
                <a:solidFill>
                  <a:srgbClr val="0070C0"/>
                </a:solidFill>
              </a:rPr>
              <a:t>Human</a:t>
            </a:r>
            <a:r>
              <a:rPr lang="en-US" altLang="en-US" b="1" dirty="0">
                <a:solidFill>
                  <a:srgbClr val="0070C0"/>
                </a:solidFill>
              </a:rPr>
              <a:t> – user </a:t>
            </a:r>
            <a:r>
              <a:rPr lang="en-US" altLang="en-US" b="1" dirty="0"/>
              <a:t>– Focus on People</a:t>
            </a:r>
          </a:p>
          <a:p>
            <a:r>
              <a:rPr lang="en-US" altLang="en-US" b="1" i="1" dirty="0">
                <a:solidFill>
                  <a:srgbClr val="0070C0"/>
                </a:solidFill>
              </a:rPr>
              <a:t>Computer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/>
              <a:t>– machine that runs the system</a:t>
            </a:r>
          </a:p>
          <a:p>
            <a:r>
              <a:rPr lang="en-US" altLang="en-US" b="1" dirty="0">
                <a:solidFill>
                  <a:srgbClr val="0070C0"/>
                </a:solidFill>
              </a:rPr>
              <a:t>Interaction</a:t>
            </a:r>
            <a:r>
              <a:rPr lang="en-US" altLang="en-US" dirty="0"/>
              <a:t> – interface</a:t>
            </a:r>
          </a:p>
          <a:p>
            <a:endParaRPr lang="en-US" altLang="en-US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/>
              <a:t>	“Human–computer interaction</a:t>
            </a:r>
            <a:r>
              <a:rPr lang="en-US" altLang="en-US" dirty="0"/>
              <a:t> (</a:t>
            </a:r>
            <a:r>
              <a:rPr lang="en-US" altLang="en-US" b="1" dirty="0"/>
              <a:t>HCI</a:t>
            </a:r>
            <a:r>
              <a:rPr lang="en-US" altLang="en-US" dirty="0"/>
              <a:t>) involves the study, planning, design and uses of the interfaces between people and computers.”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/>
              <a:t>		-Wikipedia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Table of Contents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Let’s improve this:</a:t>
            </a:r>
          </a:p>
          <a:p>
            <a:endParaRPr lang="en-US" altLang="en-US" dirty="0"/>
          </a:p>
        </p:txBody>
      </p:sp>
      <p:pic>
        <p:nvPicPr>
          <p:cNvPr id="33796" name="Picture 2" descr="Web Applications .....................cs142&#10;etc" title="table of cont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7707313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4ACC50-17A3-1394-7D71-742FA6F501DA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Table of Contents, cont.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Can make whichever side you want stand out: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34820" name="Picture 3" descr="cs142 Web Applications" title="Nicer Layout table of cont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057400"/>
            <a:ext cx="595312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EE141F-C012-784C-A347-A9C6C5AA1DEC}"/>
              </a:ext>
            </a:extLst>
          </p:cNvPr>
          <p:cNvSpPr txBox="1"/>
          <p:nvPr/>
        </p:nvSpPr>
        <p:spPr>
          <a:xfrm>
            <a:off x="5993" y="228600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Right-aligned</a:t>
            </a:r>
          </a:p>
        </p:txBody>
      </p:sp>
      <p:cxnSp>
        <p:nvCxnSpPr>
          <p:cNvPr id="4" name="Straight Arrow Connector 3" descr="Arrow connecting words" title="Arrow">
            <a:extLst>
              <a:ext uri="{FF2B5EF4-FFF2-40B4-BE49-F238E27FC236}">
                <a16:creationId xmlns:a16="http://schemas.microsoft.com/office/drawing/2014/main" id="{2786712A-CCB3-4C40-993F-720104D5C270}"/>
              </a:ext>
            </a:extLst>
          </p:cNvPr>
          <p:cNvCxnSpPr/>
          <p:nvPr/>
        </p:nvCxnSpPr>
        <p:spPr>
          <a:xfrm>
            <a:off x="990600" y="2590800"/>
            <a:ext cx="1828800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8256B10-CF99-4744-A112-B1A98ACB7B88}"/>
              </a:ext>
            </a:extLst>
          </p:cNvPr>
          <p:cNvSpPr txBox="1"/>
          <p:nvPr/>
        </p:nvSpPr>
        <p:spPr>
          <a:xfrm>
            <a:off x="7678154" y="210133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Left-aligned</a:t>
            </a:r>
          </a:p>
        </p:txBody>
      </p:sp>
      <p:cxnSp>
        <p:nvCxnSpPr>
          <p:cNvPr id="10" name="Straight Arrow Connector 9" descr="Arrow connecting words" title="Arrow">
            <a:extLst>
              <a:ext uri="{FF2B5EF4-FFF2-40B4-BE49-F238E27FC236}">
                <a16:creationId xmlns:a16="http://schemas.microsoft.com/office/drawing/2014/main" id="{288B9F7B-9D4D-7E41-A68E-FC9E6C9068EF}"/>
              </a:ext>
            </a:extLst>
          </p:cNvPr>
          <p:cNvCxnSpPr>
            <a:cxnSpLocks/>
          </p:cNvCxnSpPr>
          <p:nvPr/>
        </p:nvCxnSpPr>
        <p:spPr>
          <a:xfrm flipH="1">
            <a:off x="3124200" y="2286000"/>
            <a:ext cx="4553954" cy="18466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0AA69B0-CDEB-C247-BEBB-4B5594458662}"/>
              </a:ext>
            </a:extLst>
          </p:cNvPr>
          <p:cNvSpPr txBox="1"/>
          <p:nvPr/>
        </p:nvSpPr>
        <p:spPr>
          <a:xfrm>
            <a:off x="46123" y="375762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Size contrasts</a:t>
            </a:r>
          </a:p>
        </p:txBody>
      </p:sp>
      <p:cxnSp>
        <p:nvCxnSpPr>
          <p:cNvPr id="14" name="Straight Arrow Connector 13" descr="Arrow connecting words" title="Arrow">
            <a:extLst>
              <a:ext uri="{FF2B5EF4-FFF2-40B4-BE49-F238E27FC236}">
                <a16:creationId xmlns:a16="http://schemas.microsoft.com/office/drawing/2014/main" id="{9EE88D64-A8A2-E44F-AA95-C3BC733406DB}"/>
              </a:ext>
            </a:extLst>
          </p:cNvPr>
          <p:cNvCxnSpPr>
            <a:cxnSpLocks/>
          </p:cNvCxnSpPr>
          <p:nvPr/>
        </p:nvCxnSpPr>
        <p:spPr>
          <a:xfrm flipV="1">
            <a:off x="1550005" y="3860539"/>
            <a:ext cx="1521306" cy="8174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0C7B412-72EF-5108-64C0-E17677648B4F}"/>
              </a:ext>
            </a:extLst>
          </p:cNvPr>
          <p:cNvSpPr/>
          <p:nvPr/>
        </p:nvSpPr>
        <p:spPr>
          <a:xfrm>
            <a:off x="0" y="6557667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Amazon: Right-Alignment</a:t>
            </a:r>
          </a:p>
        </p:txBody>
      </p:sp>
      <p:pic>
        <p:nvPicPr>
          <p:cNvPr id="36867" name="Picture 2" title="clear for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2082800"/>
            <a:ext cx="4467225" cy="4305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655301" y="1480664"/>
            <a:ext cx="42040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itchFamily="34" charset="0"/>
              </a:rPr>
              <a:t>Very clear on what to fill out.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8692DD-FAFF-F84E-9AFF-E89732D38D7D}"/>
              </a:ext>
            </a:extLst>
          </p:cNvPr>
          <p:cNvSpPr txBox="1"/>
          <p:nvPr/>
        </p:nvSpPr>
        <p:spPr>
          <a:xfrm>
            <a:off x="4649048" y="1480664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right-aligned</a:t>
            </a:r>
          </a:p>
        </p:txBody>
      </p:sp>
      <p:cxnSp>
        <p:nvCxnSpPr>
          <p:cNvPr id="4" name="Straight Arrow Connector 3" descr="Arrow connecting words" title="Arrow">
            <a:extLst>
              <a:ext uri="{FF2B5EF4-FFF2-40B4-BE49-F238E27FC236}">
                <a16:creationId xmlns:a16="http://schemas.microsoft.com/office/drawing/2014/main" id="{50CE0F90-5EEB-DE45-9893-2D3549AF7DCB}"/>
              </a:ext>
            </a:extLst>
          </p:cNvPr>
          <p:cNvCxnSpPr>
            <a:cxnSpLocks/>
          </p:cNvCxnSpPr>
          <p:nvPr/>
        </p:nvCxnSpPr>
        <p:spPr>
          <a:xfrm flipH="1">
            <a:off x="4164276" y="1828800"/>
            <a:ext cx="507737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B7206D7-9C0E-BA40-B3A6-0B9F7617EFFD}"/>
              </a:ext>
            </a:extLst>
          </p:cNvPr>
          <p:cNvSpPr txBox="1"/>
          <p:nvPr/>
        </p:nvSpPr>
        <p:spPr>
          <a:xfrm>
            <a:off x="6356371" y="145856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left-aligned</a:t>
            </a:r>
          </a:p>
        </p:txBody>
      </p:sp>
      <p:cxnSp>
        <p:nvCxnSpPr>
          <p:cNvPr id="11" name="Straight Arrow Connector 10" descr="Arrow connecting words" title="Arrow">
            <a:extLst>
              <a:ext uri="{FF2B5EF4-FFF2-40B4-BE49-F238E27FC236}">
                <a16:creationId xmlns:a16="http://schemas.microsoft.com/office/drawing/2014/main" id="{5C60A5DB-CE3B-4D47-A523-2167576BFC58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649048" y="1643233"/>
            <a:ext cx="1707323" cy="871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A2FA67D-F61C-1111-1E9D-B1F5A905050C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Amazon: left-aligned</a:t>
            </a:r>
          </a:p>
        </p:txBody>
      </p:sp>
      <p:pic>
        <p:nvPicPr>
          <p:cNvPr id="37891" name="Picture 2" descr="Email Address and Password" title="form left aligned but shor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0483" y="2181225"/>
            <a:ext cx="5953125" cy="4676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28600" y="1294646"/>
            <a:ext cx="845776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itchFamily="18" charset="0"/>
                <a:ea typeface="MS Mincho" pitchFamily="49" charset="-128"/>
              </a:rPr>
              <a:t>Header for form (on top right) label on top.  </a:t>
            </a:r>
            <a:endParaRPr lang="en-US" altLang="en-US" sz="2400" dirty="0">
              <a:latin typeface="Arial" pitchFamily="34" charset="0"/>
              <a:ea typeface="MS Mincho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itchFamily="18" charset="0"/>
                <a:ea typeface="MS Mincho" pitchFamily="49" charset="-128"/>
              </a:rPr>
              <a:t>Header less important when familiar with fields, can stick out less. </a:t>
            </a:r>
            <a:endParaRPr lang="en-US" altLang="en-US" sz="2400" dirty="0">
              <a:latin typeface="Arial" pitchFamily="34" charset="0"/>
              <a:ea typeface="MS Mincho" pitchFamily="49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itchFamily="34" charset="0"/>
              <a:ea typeface="MS Mincho" pitchFamily="49" charset="-128"/>
            </a:endParaRPr>
          </a:p>
        </p:txBody>
      </p:sp>
      <p:cxnSp>
        <p:nvCxnSpPr>
          <p:cNvPr id="3" name="Straight Arrow Connector 2" descr="Arrow connecting words" title="Arrow">
            <a:extLst>
              <a:ext uri="{FF2B5EF4-FFF2-40B4-BE49-F238E27FC236}">
                <a16:creationId xmlns:a16="http://schemas.microsoft.com/office/drawing/2014/main" id="{6A604AC0-381A-C244-8DC8-2A2A1F669DA5}"/>
              </a:ext>
            </a:extLst>
          </p:cNvPr>
          <p:cNvCxnSpPr>
            <a:cxnSpLocks/>
          </p:cNvCxnSpPr>
          <p:nvPr/>
        </p:nvCxnSpPr>
        <p:spPr>
          <a:xfrm>
            <a:off x="5791200" y="2057400"/>
            <a:ext cx="1676400" cy="990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F1D1596-0813-B047-4E17-74DA5FD6416B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>
                <a:solidFill>
                  <a:srgbClr val="92D050"/>
                </a:solidFill>
              </a:rPr>
              <a:t>o</a:t>
            </a:r>
            <a:r>
              <a:rPr lang="en-US" dirty="0">
                <a:solidFill>
                  <a:srgbClr val="00B0F0"/>
                </a:solidFill>
              </a:rPr>
              <a:t>l</a:t>
            </a:r>
            <a:r>
              <a:rPr lang="en-US" dirty="0">
                <a:solidFill>
                  <a:srgbClr val="7030A0"/>
                </a:solidFill>
              </a:rPr>
              <a:t>o</a:t>
            </a:r>
            <a:r>
              <a:rPr lang="en-US" dirty="0">
                <a:solidFill>
                  <a:srgbClr val="C00000"/>
                </a:solidFill>
              </a:rPr>
              <a:t>r </a:t>
            </a:r>
            <a:r>
              <a:rPr lang="en-US" dirty="0"/>
              <a:t>–rely on other tools first. </a:t>
            </a:r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After scale, and layout, use black/white/grayscale.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After you have a good greyscale in black and white – add color.  </a:t>
            </a:r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Amazon</a:t>
            </a:r>
          </a:p>
        </p:txBody>
      </p:sp>
      <p:pic>
        <p:nvPicPr>
          <p:cNvPr id="39940" name="Picture 2" descr="amazon in black and white" title="amazon in black and 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595312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EE49B4-307B-F109-9ABE-7EF83244FCF5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Amazon, cont.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86800" cy="4876800"/>
          </a:xfrm>
        </p:spPr>
        <p:txBody>
          <a:bodyPr/>
          <a:lstStyle/>
          <a:p>
            <a:r>
              <a:rPr lang="en-US" altLang="en-US"/>
              <a:t>It all worked, but if you use color better. </a:t>
            </a:r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40964" name="Picture 1" title="Amazon in 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42121"/>
            <a:ext cx="59436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BBCB40-B32B-53D9-FB85-6E22A5EAA842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Color,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rgbClr val="C00000"/>
                </a:solidFill>
              </a:rPr>
              <a:t>Don’t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overdo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color</a:t>
            </a:r>
            <a:r>
              <a:rPr lang="en-US" dirty="0"/>
              <a:t>.  </a:t>
            </a:r>
            <a:r>
              <a:rPr lang="en-US" dirty="0">
                <a:solidFill>
                  <a:srgbClr val="00B0F0"/>
                </a:solidFill>
              </a:rPr>
              <a:t>Fewer</a:t>
            </a: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more</a:t>
            </a:r>
            <a:r>
              <a:rPr lang="en-US" dirty="0"/>
              <a:t>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powerful</a:t>
            </a:r>
            <a:r>
              <a:rPr lang="en-US" dirty="0"/>
              <a:t>.  </a:t>
            </a:r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ea typeface="MS PGothic" pitchFamily="34" charset="-128"/>
              </a:rPr>
              <a:t>Color is good…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ja-JP">
                <a:ea typeface="MS PGothic" pitchFamily="34" charset="-128"/>
              </a:rPr>
              <a:t>Color can </a:t>
            </a:r>
          </a:p>
          <a:p>
            <a:pPr lvl="1"/>
            <a:r>
              <a:rPr lang="en-US" altLang="ja-JP">
                <a:ea typeface="MS PGothic" pitchFamily="34" charset="-128"/>
              </a:rPr>
              <a:t>Soothe </a:t>
            </a:r>
          </a:p>
          <a:p>
            <a:pPr lvl="1"/>
            <a:r>
              <a:rPr lang="en-US" altLang="ja-JP">
                <a:ea typeface="MS PGothic" pitchFamily="34" charset="-128"/>
              </a:rPr>
              <a:t>Add accents to an uninteresting display </a:t>
            </a:r>
          </a:p>
          <a:p>
            <a:pPr lvl="1"/>
            <a:r>
              <a:rPr lang="en-US" altLang="ja-JP">
                <a:ea typeface="MS PGothic" pitchFamily="34" charset="-128"/>
              </a:rPr>
              <a:t>Facilitate subtle discriminations in complex displays </a:t>
            </a:r>
          </a:p>
          <a:p>
            <a:pPr lvl="1"/>
            <a:r>
              <a:rPr lang="en-US" altLang="ja-JP">
                <a:ea typeface="MS PGothic" pitchFamily="34" charset="-128"/>
              </a:rPr>
              <a:t>Emphasize the logical organization of information </a:t>
            </a:r>
          </a:p>
          <a:p>
            <a:pPr lvl="1"/>
            <a:r>
              <a:rPr lang="en-US" altLang="ja-JP">
                <a:ea typeface="MS PGothic" pitchFamily="34" charset="-128"/>
              </a:rPr>
              <a:t>Draw attention to warnings </a:t>
            </a:r>
          </a:p>
          <a:p>
            <a:pPr lvl="1"/>
            <a:r>
              <a:rPr lang="en-US" altLang="ja-JP">
                <a:ea typeface="MS PGothic" pitchFamily="34" charset="-128"/>
              </a:rPr>
              <a:t>Evoke strong emotional reactions of joy, excitement, fear, or anger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ea typeface="MS PGothic" pitchFamily="34" charset="-128"/>
              </a:rPr>
              <a:t>Color can be bad…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altLang="ja-JP" b="1" dirty="0">
                <a:solidFill>
                  <a:srgbClr val="0070C0"/>
                </a:solidFill>
                <a:ea typeface="ＭＳ Ｐゴシック" pitchFamily="34" charset="-128"/>
              </a:rPr>
              <a:t>Guidelines </a:t>
            </a:r>
            <a:endParaRPr lang="en-US" altLang="ja-JP" b="1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Use color conservatively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Limit the number and amount of colors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Color coding should support the task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Consider the needs of color-deficient users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Be consistent in color coding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Be alert to common expectations about color codes </a:t>
            </a:r>
          </a:p>
          <a:p>
            <a:pPr lvl="1">
              <a:lnSpc>
                <a:spcPct val="80000"/>
              </a:lnSpc>
              <a:buFont typeface="Arial" charset="0"/>
              <a:buChar char="–"/>
              <a:defRPr/>
            </a:pPr>
            <a:r>
              <a:rPr lang="en-US" altLang="ja-JP" dirty="0">
                <a:ea typeface="ＭＳ Ｐゴシック" pitchFamily="34" charset="-128"/>
              </a:rPr>
              <a:t>Be alert to problems with color pairings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would you improve this?</a:t>
            </a:r>
          </a:p>
        </p:txBody>
      </p:sp>
      <p:pic>
        <p:nvPicPr>
          <p:cNvPr id="7171" name="Picture 2" title="just tex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900" y="1447800"/>
            <a:ext cx="8216900" cy="4794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AA3933-8A2D-2C42-85A7-70EA38549254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ea typeface="MS PGothic" pitchFamily="34" charset="-128"/>
              </a:rPr>
              <a:t>Color Guidelines</a:t>
            </a:r>
          </a:p>
        </p:txBody>
      </p:sp>
      <p:pic>
        <p:nvPicPr>
          <p:cNvPr id="45060" name="Picture 3" descr="Example use color conservatively" title="color guideli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74" y="881063"/>
            <a:ext cx="655320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FC53BA-037A-C14B-B4F2-16229C0479DE}"/>
              </a:ext>
            </a:extLst>
          </p:cNvPr>
          <p:cNvSpPr/>
          <p:nvPr/>
        </p:nvSpPr>
        <p:spPr>
          <a:xfrm>
            <a:off x="-273485" y="5616825"/>
            <a:ext cx="2819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200" dirty="0"/>
              <a:t>Designing the User Interface: Strategies for Effective Human-Computer Interaction 5</a:t>
            </a:r>
            <a:r>
              <a:rPr lang="en-US" altLang="en-US" sz="1200" baseline="30000" dirty="0"/>
              <a:t>th</a:t>
            </a:r>
            <a:r>
              <a:rPr lang="en-US" altLang="en-US" sz="1200" dirty="0"/>
              <a:t> edition by Ben </a:t>
            </a:r>
            <a:r>
              <a:rPr lang="en-US" altLang="en-US" sz="1200" dirty="0" err="1"/>
              <a:t>Shneiderman</a:t>
            </a:r>
            <a:r>
              <a:rPr lang="en-US" altLang="en-US" sz="1200" dirty="0"/>
              <a:t> and Catherine </a:t>
            </a:r>
            <a:r>
              <a:rPr lang="en-US" altLang="en-US" sz="1200" dirty="0" err="1"/>
              <a:t>Plaisant</a:t>
            </a:r>
            <a:r>
              <a:rPr lang="en-US" altLang="en-US" sz="1200" dirty="0"/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Affordances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b="1" dirty="0">
                <a:solidFill>
                  <a:srgbClr val="0070C0"/>
                </a:solidFill>
              </a:rPr>
              <a:t>Affordances</a:t>
            </a:r>
            <a:r>
              <a:rPr lang="en-US" altLang="en-US" sz="2800" dirty="0"/>
              <a:t> – perceived and actual properties of an object. </a:t>
            </a:r>
          </a:p>
          <a:p>
            <a:r>
              <a:rPr lang="en-US" altLang="en-US" sz="2800" dirty="0"/>
              <a:t>A chair affords (“is for”) support, therefore sitting.  </a:t>
            </a:r>
          </a:p>
          <a:p>
            <a:r>
              <a:rPr lang="en-US" altLang="en-US" sz="2800" dirty="0"/>
              <a:t>Glass is for seeing through.</a:t>
            </a:r>
          </a:p>
          <a:p>
            <a:r>
              <a:rPr lang="en-US" altLang="en-US" sz="2800" dirty="0"/>
              <a:t>Wood is used for solidity, opacity, support, or carving. </a:t>
            </a:r>
          </a:p>
          <a:p>
            <a:r>
              <a:rPr lang="en-US" altLang="en-US" sz="2800" dirty="0"/>
              <a:t>Flat smooth surfaces are for writing on.  </a:t>
            </a:r>
          </a:p>
          <a:p>
            <a:r>
              <a:rPr lang="en-US" altLang="en-US" sz="2800" dirty="0"/>
              <a:t>So wood is also for writing on.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781B4C-7730-D741-AFBA-18A1532DB796}"/>
              </a:ext>
            </a:extLst>
          </p:cNvPr>
          <p:cNvSpPr/>
          <p:nvPr/>
        </p:nvSpPr>
        <p:spPr>
          <a:xfrm>
            <a:off x="0" y="6400800"/>
            <a:ext cx="25367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dirty="0"/>
              <a:t>*</a:t>
            </a:r>
            <a:r>
              <a:rPr lang="en-US" altLang="en-US" sz="1200" i="1" dirty="0"/>
              <a:t>Design of Everyday Things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Affordance Example</a:t>
            </a:r>
          </a:p>
        </p:txBody>
      </p:sp>
      <p:pic>
        <p:nvPicPr>
          <p:cNvPr id="59395" name="Picture 2" descr="provide an obvious affordance for holding" title="Handles on a tea se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752600"/>
            <a:ext cx="4048125" cy="3560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79A6BA-F866-AD46-B7DF-F0EB9AFA9B06}"/>
              </a:ext>
            </a:extLst>
          </p:cNvPr>
          <p:cNvSpPr/>
          <p:nvPr/>
        </p:nvSpPr>
        <p:spPr>
          <a:xfrm>
            <a:off x="381000" y="6248400"/>
            <a:ext cx="8723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200" dirty="0"/>
              <a:t>*</a:t>
            </a:r>
            <a:r>
              <a:rPr lang="en-US" altLang="en-US" sz="1200" dirty="0" err="1"/>
              <a:t>wikipedia</a:t>
            </a:r>
            <a:endParaRPr lang="en-US" sz="1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Perceived Affordance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Perceived affordance </a:t>
            </a:r>
            <a:r>
              <a:rPr lang="en-US" dirty="0"/>
              <a:t>– action a user </a:t>
            </a:r>
            <a:r>
              <a:rPr lang="en-US" i="1" dirty="0">
                <a:solidFill>
                  <a:srgbClr val="0070C0"/>
                </a:solidFill>
              </a:rPr>
              <a:t>perceives</a:t>
            </a:r>
            <a:r>
              <a:rPr lang="en-US" dirty="0"/>
              <a:t> as being possible based on how the object is being presented:</a:t>
            </a:r>
          </a:p>
          <a:p>
            <a:r>
              <a:rPr lang="en-US" dirty="0"/>
              <a:t>For example, if your design includes a “button” make that button look </a:t>
            </a:r>
            <a:r>
              <a:rPr lang="en-US" dirty="0" err="1"/>
              <a:t>pushable</a:t>
            </a:r>
            <a:r>
              <a:rPr lang="en-US" dirty="0"/>
              <a:t>.</a:t>
            </a:r>
          </a:p>
        </p:txBody>
      </p:sp>
      <p:pic>
        <p:nvPicPr>
          <p:cNvPr id="1026" name="Picture 2" descr="ATM Image where buttons on creen look pressable, but aren't." title="AT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3251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19600" y="4191000"/>
            <a:ext cx="4724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ATM example - many users try to press these buttons, only to realize after a few attempts that the buttons are actually to the right and left of each label. In this case, objects give off an inaccurate perceived affordance.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1CF993-DF26-3B46-B7E5-C1C083E3FF2E}"/>
              </a:ext>
            </a:extLst>
          </p:cNvPr>
          <p:cNvSpPr/>
          <p:nvPr/>
        </p:nvSpPr>
        <p:spPr>
          <a:xfrm>
            <a:off x="355600" y="6592386"/>
            <a:ext cx="701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4"/>
              </a:rPr>
              <a:t>Johnny Holland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206459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Affordances, cont.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Affordances provide clues to the operations of things.  </a:t>
            </a:r>
            <a:r>
              <a:rPr lang="en-US" altLang="en-US" sz="2800" dirty="0">
                <a:solidFill>
                  <a:srgbClr val="0070C0"/>
                </a:solidFill>
              </a:rPr>
              <a:t>Knobs are for turning</a:t>
            </a:r>
            <a:r>
              <a:rPr lang="en-US" altLang="en-US" sz="2800" dirty="0"/>
              <a:t>.  </a:t>
            </a:r>
            <a:r>
              <a:rPr lang="en-US" altLang="en-US" sz="2800" dirty="0">
                <a:solidFill>
                  <a:srgbClr val="0070C0"/>
                </a:solidFill>
              </a:rPr>
              <a:t>Slots are for insert things</a:t>
            </a:r>
            <a:r>
              <a:rPr lang="en-US" altLang="en-US" sz="2800" dirty="0"/>
              <a:t>.  </a:t>
            </a:r>
            <a:r>
              <a:rPr lang="en-US" altLang="en-US" sz="2800" dirty="0">
                <a:solidFill>
                  <a:srgbClr val="0070C0"/>
                </a:solidFill>
              </a:rPr>
              <a:t>Balls are for throwing or bouncing</a:t>
            </a:r>
            <a:r>
              <a:rPr lang="en-US" altLang="en-US" sz="2800" dirty="0"/>
              <a:t>.  </a:t>
            </a:r>
          </a:p>
          <a:p>
            <a:r>
              <a:rPr lang="en-US" altLang="en-US" sz="2800" dirty="0"/>
              <a:t>When affordances are taken advantage of, the user knows what to do just by looking.  No picture, label, or instruction is required. </a:t>
            </a:r>
          </a:p>
          <a:p>
            <a:r>
              <a:rPr lang="en-US" altLang="en-US" sz="2800" dirty="0"/>
              <a:t>Complex things may require instruction, but simple things should not. </a:t>
            </a:r>
          </a:p>
          <a:p>
            <a:r>
              <a:rPr lang="en-US" altLang="en-US" sz="2800" dirty="0"/>
              <a:t>When simple things need pictures, labels, or instructions, the design has failed. 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63E678-4E7B-A44E-9DDB-D1D6AB626883}"/>
              </a:ext>
            </a:extLst>
          </p:cNvPr>
          <p:cNvSpPr/>
          <p:nvPr/>
        </p:nvSpPr>
        <p:spPr>
          <a:xfrm>
            <a:off x="228600" y="6310116"/>
            <a:ext cx="19255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100" i="1" dirty="0"/>
              <a:t>*Design of Everyday Things</a:t>
            </a:r>
            <a:endParaRPr lang="en-US" sz="1100" i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affordances</a:t>
            </a:r>
          </a:p>
        </p:txBody>
      </p:sp>
      <p:pic>
        <p:nvPicPr>
          <p:cNvPr id="1026" name="Picture 2" descr="Add to Cart Image with word and icon." title="Add to Car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429000"/>
            <a:ext cx="374740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1799373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Amazon’s “add to cart” button provides a cue to initiate a buying experience.</a:t>
            </a:r>
          </a:p>
        </p:txBody>
      </p:sp>
    </p:spTree>
    <p:extLst>
      <p:ext uri="{BB962C8B-B14F-4D97-AF65-F5344CB8AC3E}">
        <p14:creationId xmlns:p14="http://schemas.microsoft.com/office/powerpoint/2010/main" val="30740020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BA389-0D1C-7212-2F41-538C7D9B3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Intentionally bad website!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805B3-B90E-2069-983C-9C88DBAF9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https://userinyerface.com/</a:t>
            </a:r>
            <a:endParaRPr lang="en-US" dirty="0"/>
          </a:p>
          <a:p>
            <a:endParaRPr lang="en-US" dirty="0"/>
          </a:p>
          <a:p>
            <a:r>
              <a:rPr lang="en-US" dirty="0"/>
              <a:t>What do you press?</a:t>
            </a:r>
          </a:p>
        </p:txBody>
      </p:sp>
    </p:spTree>
    <p:extLst>
      <p:ext uri="{BB962C8B-B14F-4D97-AF65-F5344CB8AC3E}">
        <p14:creationId xmlns:p14="http://schemas.microsoft.com/office/powerpoint/2010/main" val="14614244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534400" cy="1143000"/>
          </a:xfrm>
        </p:spPr>
        <p:txBody>
          <a:bodyPr/>
          <a:lstStyle/>
          <a:p>
            <a:r>
              <a:rPr lang="en-US" dirty="0"/>
              <a:t>Cultural Constraints, Cultural Conventions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Convention constrains creativity. </a:t>
            </a:r>
          </a:p>
          <a:p>
            <a:r>
              <a:rPr lang="en-US" dirty="0"/>
              <a:t>However, unless we follow the major conventions, we are doomed to fail.</a:t>
            </a:r>
          </a:p>
          <a:p>
            <a:r>
              <a:rPr lang="en-US" dirty="0"/>
              <a:t>You cannot successfully introduce:</a:t>
            </a:r>
          </a:p>
          <a:p>
            <a:pPr lvl="1"/>
            <a:r>
              <a:rPr lang="en-US" dirty="0"/>
              <a:t>a non-qwerty keyboard today </a:t>
            </a:r>
          </a:p>
          <a:p>
            <a:pPr lvl="1"/>
            <a:r>
              <a:rPr lang="en-US" dirty="0"/>
              <a:t>Scrollbars not on the right-hand side</a:t>
            </a:r>
          </a:p>
          <a:p>
            <a:pPr lvl="1"/>
            <a:r>
              <a:rPr lang="en-US" dirty="0"/>
              <a:t>Or require double-clicking on web links. </a:t>
            </a:r>
          </a:p>
          <a:p>
            <a:r>
              <a:rPr lang="en-US" dirty="0"/>
              <a:t>For better or for worse, human culture changes slowly, if at all.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0E3BE9-B9C7-C449-A963-B354729A5146}"/>
              </a:ext>
            </a:extLst>
          </p:cNvPr>
          <p:cNvSpPr/>
          <p:nvPr/>
        </p:nvSpPr>
        <p:spPr>
          <a:xfrm>
            <a:off x="228600" y="64643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3"/>
              </a:rPr>
              <a:t>jnd.org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3724464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Cultural constraints and conventions,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Cultural constraints and conventions are about what people believe and do.</a:t>
            </a:r>
          </a:p>
          <a:p>
            <a:r>
              <a:rPr lang="en-US" dirty="0"/>
              <a:t>The way to find out what people do is to go out and watch them. </a:t>
            </a:r>
          </a:p>
          <a:p>
            <a:r>
              <a:rPr lang="en-US" dirty="0"/>
              <a:t>Not in the laboratories, not in the usability testing rooms, but in their normal environment.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0B6BB4-6BE2-AC48-B279-1E521174BBF0}"/>
              </a:ext>
            </a:extLst>
          </p:cNvPr>
          <p:cNvSpPr/>
          <p:nvPr/>
        </p:nvSpPr>
        <p:spPr>
          <a:xfrm>
            <a:off x="228600" y="6325800"/>
            <a:ext cx="49555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3"/>
              </a:rPr>
              <a:t>jnd.org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9092779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What Designers Should Do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4294967295"/>
          </p:nvPr>
        </p:nvSpPr>
        <p:spPr>
          <a:xfrm>
            <a:off x="228600" y="1371600"/>
            <a:ext cx="8686800" cy="48768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Arial" pitchFamily="34" charset="0"/>
              <a:buAutoNum type="arabicPeriod"/>
            </a:pPr>
            <a:r>
              <a:rPr lang="en-US" altLang="en-US" sz="2800" b="1" dirty="0">
                <a:solidFill>
                  <a:srgbClr val="0070C0"/>
                </a:solidFill>
              </a:rPr>
              <a:t>Visibility</a:t>
            </a:r>
            <a:r>
              <a:rPr lang="en-US" altLang="en-US" sz="2800" dirty="0"/>
              <a:t> – Any function that a user can do - make it visible. 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AutoNum type="arabicPeriod"/>
            </a:pPr>
            <a:r>
              <a:rPr lang="en-US" altLang="en-US" sz="2800" dirty="0"/>
              <a:t>Provide user with clear </a:t>
            </a:r>
            <a:r>
              <a:rPr lang="en-US" altLang="en-US" sz="2800" b="1" dirty="0">
                <a:solidFill>
                  <a:srgbClr val="0070C0"/>
                </a:solidFill>
              </a:rPr>
              <a:t>feedback</a:t>
            </a:r>
            <a:r>
              <a:rPr lang="en-US" altLang="en-US" sz="2800" dirty="0"/>
              <a:t> so they know what’s happening.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AutoNum type="arabicPeriod"/>
            </a:pPr>
            <a:r>
              <a:rPr lang="en-US" altLang="en-US" sz="2800" dirty="0"/>
              <a:t>Be </a:t>
            </a:r>
            <a:r>
              <a:rPr lang="en-US" altLang="en-US" sz="2800" b="1" dirty="0">
                <a:solidFill>
                  <a:srgbClr val="0070C0"/>
                </a:solidFill>
              </a:rPr>
              <a:t>consistent</a:t>
            </a:r>
            <a:r>
              <a:rPr lang="en-US" altLang="en-US" sz="2800" dirty="0"/>
              <a:t> with existing standards and platform conventions.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AutoNum type="arabicPeriod"/>
            </a:pPr>
            <a:r>
              <a:rPr lang="en-US" altLang="en-US" sz="2800" dirty="0"/>
              <a:t>Make them able to </a:t>
            </a:r>
            <a:r>
              <a:rPr lang="en-US" altLang="en-US" sz="2800" b="1" dirty="0">
                <a:solidFill>
                  <a:srgbClr val="0070C0"/>
                </a:solidFill>
              </a:rPr>
              <a:t>undo</a:t>
            </a:r>
            <a:r>
              <a:rPr lang="en-US" altLang="en-US" sz="2800" dirty="0"/>
              <a:t>.  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AutoNum type="arabicPeriod"/>
            </a:pPr>
            <a:r>
              <a:rPr lang="en-US" altLang="en-US" sz="2800" dirty="0"/>
              <a:t>Provide a </a:t>
            </a:r>
            <a:r>
              <a:rPr lang="en-US" altLang="en-US" sz="2800" b="1" dirty="0">
                <a:solidFill>
                  <a:srgbClr val="0070C0"/>
                </a:solidFill>
              </a:rPr>
              <a:t>systematic</a:t>
            </a:r>
            <a:r>
              <a:rPr lang="en-US" altLang="en-US" sz="2800" dirty="0"/>
              <a:t> way to discover all functionality.  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altLang="en-US" sz="2400" dirty="0"/>
              <a:t>Example: a new website – rollover all menu bar should show you every option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AutoNum type="arabicPeriod"/>
            </a:pPr>
            <a:r>
              <a:rPr lang="en-US" altLang="en-US" sz="2800" b="1" dirty="0">
                <a:solidFill>
                  <a:srgbClr val="0070C0"/>
                </a:solidFill>
              </a:rPr>
              <a:t>Reliable</a:t>
            </a:r>
            <a:r>
              <a:rPr lang="en-US" altLang="en-US" sz="2800" dirty="0"/>
              <a:t> – random things shouldn’t happen, what’s supposed to happen should.</a:t>
            </a:r>
          </a:p>
          <a:p>
            <a:pPr marL="457200" indent="-457200">
              <a:lnSpc>
                <a:spcPct val="90000"/>
              </a:lnSpc>
            </a:pPr>
            <a:endParaRPr lang="en-US" altLang="en-US" sz="2800" dirty="0"/>
          </a:p>
          <a:p>
            <a:pPr marL="457200" indent="-457200"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CF95C7-B365-49EB-E681-89E545B311BE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93471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Introduce Whitespace</a:t>
            </a:r>
          </a:p>
        </p:txBody>
      </p:sp>
      <p:pic>
        <p:nvPicPr>
          <p:cNvPr id="8195" name="Picture 2" title="add whitespac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676400"/>
            <a:ext cx="7467600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644843-C4A3-8D39-2EDF-D09195EB2C6F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Poll: </a:t>
            </a:r>
            <a:r>
              <a:rPr lang="en-US" dirty="0" err="1"/>
              <a:t>Gui</a:t>
            </a:r>
            <a:r>
              <a:rPr lang="en-US" dirty="0"/>
              <a:t> vs Command-Line Poll</a:t>
            </a:r>
          </a:p>
        </p:txBody>
      </p:sp>
    </p:spTree>
    <p:extLst>
      <p:ext uri="{BB962C8B-B14F-4D97-AF65-F5344CB8AC3E}">
        <p14:creationId xmlns:p14="http://schemas.microsoft.com/office/powerpoint/2010/main" val="6179667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GUI vs. Command-line</a:t>
            </a:r>
          </a:p>
        </p:txBody>
      </p:sp>
      <p:sp>
        <p:nvSpPr>
          <p:cNvPr id="101379" name="Rectangle 3"/>
          <p:cNvSpPr>
            <a:spLocks noGrp="1"/>
          </p:cNvSpPr>
          <p:nvPr>
            <p:ph type="body" idx="4294967295"/>
          </p:nvPr>
        </p:nvSpPr>
        <p:spPr>
          <a:xfrm>
            <a:off x="228600" y="1403350"/>
            <a:ext cx="8686800" cy="545465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altLang="en-US" sz="2400" dirty="0"/>
              <a:t>Which is better? 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400" dirty="0">
                <a:solidFill>
                  <a:srgbClr val="FF0000"/>
                </a:solidFill>
              </a:rPr>
              <a:t>It depends </a:t>
            </a:r>
          </a:p>
          <a:p>
            <a:pPr>
              <a:lnSpc>
                <a:spcPct val="80000"/>
              </a:lnSpc>
              <a:defRPr/>
            </a:pPr>
            <a:endParaRPr lang="en-US" altLang="en-US" sz="2400" dirty="0"/>
          </a:p>
          <a:p>
            <a:pPr>
              <a:lnSpc>
                <a:spcPct val="80000"/>
              </a:lnSpc>
              <a:defRPr/>
            </a:pPr>
            <a:r>
              <a:rPr lang="en-US" altLang="en-US" sz="2400" dirty="0"/>
              <a:t>Based on the 6 principles, GUI is better – visibility, feedback, consistency, non-destructive, discoverability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400" dirty="0"/>
              <a:t>GUI – move file – drop and drag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400" dirty="0"/>
              <a:t>Command-line – need to know name of the command, minimal feedback, don’t know if worked, easy to make errors. 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400" dirty="0"/>
              <a:t>Either can be reliable. </a:t>
            </a:r>
          </a:p>
          <a:p>
            <a:pPr>
              <a:lnSpc>
                <a:spcPct val="80000"/>
              </a:lnSpc>
              <a:defRPr/>
            </a:pPr>
            <a:endParaRPr lang="en-US" altLang="en-US" sz="2400" dirty="0"/>
          </a:p>
          <a:p>
            <a:pPr>
              <a:lnSpc>
                <a:spcPct val="80000"/>
              </a:lnSpc>
              <a:defRPr/>
            </a:pPr>
            <a:r>
              <a:rPr lang="en-US" altLang="en-US" sz="2400" dirty="0"/>
              <a:t>Command-line is better sometimes, when is that?</a:t>
            </a:r>
          </a:p>
          <a:p>
            <a:pPr lvl="1">
              <a:lnSpc>
                <a:spcPct val="80000"/>
              </a:lnSpc>
              <a:defRPr/>
            </a:pPr>
            <a:r>
              <a:rPr lang="en-US" altLang="en-US" sz="2400" dirty="0"/>
              <a:t>Like </a:t>
            </a:r>
            <a:r>
              <a:rPr lang="en-US" altLang="en-US" sz="2400" dirty="0">
                <a:solidFill>
                  <a:srgbClr val="0070C0"/>
                </a:solidFill>
              </a:rPr>
              <a:t>programming</a:t>
            </a:r>
            <a:r>
              <a:rPr lang="en-US" altLang="en-US" sz="2400" dirty="0"/>
              <a:t>, power when you can express things abstractly and work more efficiently.</a:t>
            </a:r>
          </a:p>
          <a:p>
            <a:pPr marL="457200" lvl="1" indent="0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altLang="en-US" sz="2400" dirty="0"/>
              <a:t>Example: move all files that match a certain criteria from one place to another.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A4F69E-C171-ABF0-D0D2-109F672031FC}"/>
              </a:ext>
            </a:extLst>
          </p:cNvPr>
          <p:cNvSpPr/>
          <p:nvPr/>
        </p:nvSpPr>
        <p:spPr>
          <a:xfrm>
            <a:off x="0" y="6581001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59413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1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1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Information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People want information quickly.</a:t>
            </a:r>
          </a:p>
          <a:p>
            <a:r>
              <a:rPr lang="en-US" altLang="en-US" dirty="0"/>
              <a:t>Watch users use the site:</a:t>
            </a:r>
          </a:p>
          <a:p>
            <a:pPr lvl="2"/>
            <a:r>
              <a:rPr lang="en-US" altLang="en-US" dirty="0"/>
              <a:t>Do they know where to go or flail around?</a:t>
            </a:r>
          </a:p>
          <a:p>
            <a:pPr lvl="2"/>
            <a:r>
              <a:rPr lang="en-US" altLang="en-US" dirty="0"/>
              <a:t>Look at their confidence before and after. </a:t>
            </a:r>
          </a:p>
          <a:p>
            <a:pPr lvl="2"/>
            <a:r>
              <a:rPr lang="en-US" altLang="en-US" dirty="0"/>
              <a:t>Back Button  - lots of use of the back button means there are issues with the navigation. </a:t>
            </a:r>
          </a:p>
          <a:p>
            <a:pPr lvl="2"/>
            <a:endParaRPr lang="en-US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C37C36-17C2-FA34-E015-CD2942DCA1C1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1461734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Tips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2400" dirty="0"/>
              <a:t>Generic icons rarely help, use specific icons.</a:t>
            </a:r>
          </a:p>
          <a:p>
            <a:pPr>
              <a:defRPr/>
            </a:pPr>
            <a:r>
              <a:rPr lang="en-US" altLang="en-US" sz="2400" dirty="0"/>
              <a:t>Icons help when: </a:t>
            </a:r>
          </a:p>
          <a:p>
            <a:pPr lvl="1">
              <a:defRPr/>
            </a:pPr>
            <a:r>
              <a:rPr lang="en-US" altLang="en-US" sz="2400" dirty="0"/>
              <a:t>Show what you expect</a:t>
            </a:r>
          </a:p>
          <a:p>
            <a:pPr lvl="1">
              <a:defRPr/>
            </a:pPr>
            <a:r>
              <a:rPr lang="en-US" altLang="en-US" sz="2400" dirty="0"/>
              <a:t>When you know what something looks like but not what it’s called.</a:t>
            </a:r>
          </a:p>
          <a:p>
            <a:pPr lvl="1">
              <a:defRPr/>
            </a:pPr>
            <a:r>
              <a:rPr lang="en-US" altLang="en-US" sz="2400" dirty="0"/>
              <a:t>Good redundant coding can help – picture and word example:</a:t>
            </a:r>
          </a:p>
          <a:p>
            <a:pPr marL="457200" lvl="1" indent="0">
              <a:buFont typeface="Arial" pitchFamily="34" charset="0"/>
              <a:buNone/>
              <a:defRPr/>
            </a:pPr>
            <a:r>
              <a:rPr lang="en-US" altLang="en-US" sz="2400" dirty="0"/>
              <a:t>	(can mouseover volume icon)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en-US" altLang="en-US" dirty="0"/>
          </a:p>
        </p:txBody>
      </p:sp>
      <p:pic>
        <p:nvPicPr>
          <p:cNvPr id="47110" name="Picture 8" title="garbag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4398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9" title="volumn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412081"/>
            <a:ext cx="3048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5A68F7F-6F09-2DD3-9D70-79B71E5ED6B1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5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9070053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More Tips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Improve website:</a:t>
            </a:r>
          </a:p>
          <a:p>
            <a:pPr lvl="1"/>
            <a:r>
              <a:rPr lang="en-US" altLang="en-US" sz="2400" dirty="0"/>
              <a:t>Lengthen link – don’t use one short word</a:t>
            </a:r>
          </a:p>
          <a:p>
            <a:pPr lvl="1"/>
            <a:r>
              <a:rPr lang="en-US" altLang="en-US" sz="2400" dirty="0"/>
              <a:t>Long titles (7/8 words) </a:t>
            </a:r>
          </a:p>
          <a:p>
            <a:pPr lvl="1"/>
            <a:r>
              <a:rPr lang="en-US" altLang="en-US" sz="2400" dirty="0"/>
              <a:t>also helps accessibility – if using screen reader</a:t>
            </a:r>
          </a:p>
          <a:p>
            <a:r>
              <a:rPr lang="en-US" altLang="en-US" sz="2400" dirty="0"/>
              <a:t>Example:</a:t>
            </a:r>
          </a:p>
          <a:p>
            <a:pPr lvl="1"/>
            <a:r>
              <a:rPr lang="en-US" altLang="en-US" sz="2000" dirty="0"/>
              <a:t>You can find the video </a:t>
            </a:r>
            <a:r>
              <a:rPr lang="en-US" altLang="en-US" sz="2000" i="1" u="sng" dirty="0">
                <a:solidFill>
                  <a:schemeClr val="tx2"/>
                </a:solidFill>
              </a:rPr>
              <a:t>here</a:t>
            </a:r>
          </a:p>
          <a:p>
            <a:pPr marL="457200" lvl="1" indent="0">
              <a:buNone/>
            </a:pPr>
            <a:r>
              <a:rPr lang="en-US" altLang="en-US" sz="2000" dirty="0"/>
              <a:t>Or better yet:</a:t>
            </a:r>
          </a:p>
          <a:p>
            <a:pPr lvl="1"/>
            <a:r>
              <a:rPr lang="en-US" altLang="en-US" sz="2000" i="1" u="sng" dirty="0">
                <a:solidFill>
                  <a:schemeClr val="tx2"/>
                </a:solidFill>
              </a:rPr>
              <a:t>Here is a video on HCI Design.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1EA933-9D94-AD95-3DB9-06B3DB0B1AB8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1401044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Location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Does the location of a link matter?</a:t>
            </a:r>
          </a:p>
          <a:p>
            <a:endParaRPr lang="en-US" altLang="en-US"/>
          </a:p>
          <a:p>
            <a:r>
              <a:rPr lang="en-US" altLang="en-US">
                <a:solidFill>
                  <a:srgbClr val="FF0000"/>
                </a:solidFill>
              </a:rPr>
              <a:t>YES</a:t>
            </a:r>
            <a:r>
              <a:rPr lang="en-US" altLang="en-US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08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Eye Tracking Studies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Eye Tracking Studies show there are places on the screen where the users look most often: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50180" name="Picture 2" descr="top left&#10;" title="eye tracker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2393950"/>
            <a:ext cx="3143250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81" name="Rectangle 3"/>
          <p:cNvSpPr>
            <a:spLocks noChangeArrowheads="1"/>
          </p:cNvSpPr>
          <p:nvPr/>
        </p:nvSpPr>
        <p:spPr bwMode="auto">
          <a:xfrm>
            <a:off x="2971800" y="6399213"/>
            <a:ext cx="3570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itchFamily="34" charset="0"/>
              </a:rPr>
              <a:t>Ed Cutrell – Microsoft Research.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4B7E0D-B774-5A7F-7FE1-CED43CAD2CAD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4998566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Eye Trackers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hlinkClick r:id="rId3"/>
              </a:rPr>
              <a:t>Eye Tracker Video</a:t>
            </a:r>
            <a:endParaRPr lang="en-US" dirty="0"/>
          </a:p>
          <a:p>
            <a:pPr marL="0" indent="0">
              <a:buFont typeface="Arial" pitchFamily="34" charset="0"/>
              <a:buNone/>
              <a:defRPr/>
            </a:pPr>
            <a:r>
              <a:rPr lang="en-US" b="1" dirty="0"/>
              <a:t>Cristiano Ronaldo 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956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ea typeface="MS PGothic" pitchFamily="34" charset="-128"/>
              </a:rPr>
              <a:t>Eye tracking studies, cont.</a:t>
            </a:r>
          </a:p>
        </p:txBody>
      </p:sp>
      <p:pic>
        <p:nvPicPr>
          <p:cNvPr id="52227" name="Picture 2" title="eye tracker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043738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Box 6" descr="red indicates where the user looked most (top left)&#10;" title="eye tracker images"/>
          <p:cNvSpPr txBox="1">
            <a:spLocks noChangeArrowheads="1"/>
          </p:cNvSpPr>
          <p:nvPr/>
        </p:nvSpPr>
        <p:spPr bwMode="auto">
          <a:xfrm>
            <a:off x="990600" y="4876800"/>
            <a:ext cx="6773863" cy="13843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The </a:t>
            </a:r>
            <a:r>
              <a:rPr lang="en-US" altLang="en-US" sz="1400" dirty="0" err="1">
                <a:latin typeface="Arial" pitchFamily="34" charset="0"/>
                <a:ea typeface="ヒラギノ角ゴ Pro W3" charset="-128"/>
              </a:rPr>
              <a:t>heatmaps</a:t>
            </a: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 from the </a:t>
            </a:r>
            <a:r>
              <a:rPr lang="en-US" altLang="en-US" sz="1400" dirty="0" err="1">
                <a:latin typeface="Arial" pitchFamily="34" charset="0"/>
                <a:ea typeface="ヒラギノ角ゴ Pro W3" charset="-128"/>
              </a:rPr>
              <a:t>eyetracking</a:t>
            </a: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 study. Red indicates the area where the user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looked most, yellow indicates fewer views, and blue indicates the fewest views.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Gray is used for areas that were not viewed. The image on the left is from an article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in the “About us” section of a corporate web site, the center image is a product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page on an e-commerce web site, and the image on the right is from a search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engine results page (</a:t>
            </a:r>
            <a:r>
              <a:rPr lang="en-US" altLang="en-US" sz="1400" dirty="0" err="1">
                <a:latin typeface="Arial" pitchFamily="34" charset="0"/>
                <a:ea typeface="ヒラギノ角ゴ Pro W3" charset="-128"/>
              </a:rPr>
              <a:t>Jakob</a:t>
            </a:r>
            <a:r>
              <a:rPr lang="en-US" altLang="en-US" sz="1400" dirty="0">
                <a:latin typeface="Arial" pitchFamily="34" charset="0"/>
                <a:ea typeface="ヒラギノ角ゴ Pro W3" charset="-128"/>
              </a:rPr>
              <a:t> Nielson).</a:t>
            </a:r>
          </a:p>
        </p:txBody>
      </p:sp>
    </p:spTree>
    <p:extLst>
      <p:ext uri="{BB962C8B-B14F-4D97-AF65-F5344CB8AC3E}">
        <p14:creationId xmlns:p14="http://schemas.microsoft.com/office/powerpoint/2010/main" val="26587797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458200" cy="1143000"/>
          </a:xfrm>
        </p:spPr>
        <p:txBody>
          <a:bodyPr/>
          <a:lstStyle/>
          <a:p>
            <a:r>
              <a:rPr lang="en-US" altLang="en-US"/>
              <a:t>Where do people most often look?</a:t>
            </a: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34925" y="1295400"/>
            <a:ext cx="9109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itchFamily="34" charset="0"/>
              </a:rPr>
              <a:t>Know where good stuff often is.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itchFamily="34" charset="0"/>
              </a:rPr>
              <a:t>Poynter Institute: Where people mostly look in English language websites (left to right)</a:t>
            </a:r>
          </a:p>
        </p:txBody>
      </p:sp>
      <p:pic>
        <p:nvPicPr>
          <p:cNvPr id="53251" name="Picture 2" title="red in top lef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1075" y="2438400"/>
            <a:ext cx="4676775" cy="398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 title="arrow"/>
          <p:cNvCxnSpPr/>
          <p:nvPr/>
        </p:nvCxnSpPr>
        <p:spPr>
          <a:xfrm>
            <a:off x="1512888" y="2743200"/>
            <a:ext cx="609600" cy="762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4" name="TextBox 6"/>
          <p:cNvSpPr txBox="1">
            <a:spLocks noChangeArrowheads="1"/>
          </p:cNvSpPr>
          <p:nvPr/>
        </p:nvSpPr>
        <p:spPr bwMode="auto">
          <a:xfrm>
            <a:off x="609600" y="2463800"/>
            <a:ext cx="1004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Arial" pitchFamily="34" charset="0"/>
              </a:rPr>
              <a:t>Priority: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  <a:latin typeface="Arial" pitchFamily="34" charset="0"/>
              </a:rPr>
              <a:t>Top Left</a:t>
            </a:r>
          </a:p>
        </p:txBody>
      </p:sp>
      <p:cxnSp>
        <p:nvCxnSpPr>
          <p:cNvPr id="10" name="Straight Arrow Connector 9" title="arrow"/>
          <p:cNvCxnSpPr>
            <a:stCxn id="53255" idx="3"/>
            <a:endCxn id="53251" idx="1"/>
          </p:cNvCxnSpPr>
          <p:nvPr/>
        </p:nvCxnSpPr>
        <p:spPr>
          <a:xfrm flipV="1">
            <a:off x="1704975" y="4429125"/>
            <a:ext cx="546100" cy="22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5" name="TextBox 8"/>
          <p:cNvSpPr txBox="1">
            <a:spLocks noChangeArrowheads="1"/>
          </p:cNvSpPr>
          <p:nvPr/>
        </p:nvSpPr>
        <p:spPr bwMode="auto">
          <a:xfrm>
            <a:off x="417513" y="4267200"/>
            <a:ext cx="12874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itchFamily="34" charset="0"/>
              </a:rPr>
              <a:t>Secondary</a:t>
            </a:r>
          </a:p>
        </p:txBody>
      </p:sp>
      <p:cxnSp>
        <p:nvCxnSpPr>
          <p:cNvPr id="14" name="Straight Arrow Connector 13" title="arrow"/>
          <p:cNvCxnSpPr/>
          <p:nvPr/>
        </p:nvCxnSpPr>
        <p:spPr>
          <a:xfrm flipH="1">
            <a:off x="6972300" y="5060950"/>
            <a:ext cx="190500" cy="273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57" name="Rectangle 11"/>
          <p:cNvSpPr>
            <a:spLocks noChangeArrowheads="1"/>
          </p:cNvSpPr>
          <p:nvPr/>
        </p:nvSpPr>
        <p:spPr bwMode="auto">
          <a:xfrm>
            <a:off x="6972300" y="4414838"/>
            <a:ext cx="2171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itchFamily="34" charset="0"/>
              </a:rPr>
              <a:t>Lowest priority.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itchFamily="34" charset="0"/>
              </a:rPr>
              <a:t>Below and far right.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B7D7BF-DBA6-10AB-8B43-D79409771D50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09497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Size Contrasts</a:t>
            </a:r>
          </a:p>
        </p:txBody>
      </p:sp>
      <p:pic>
        <p:nvPicPr>
          <p:cNvPr id="9219" name="Picture 2" title="bigger and smaller font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600200"/>
            <a:ext cx="7394575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BCB42A-46BA-8C7B-C22C-0A8E38F80716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Poll: Where do people look most often on the screen?</a:t>
            </a:r>
          </a:p>
        </p:txBody>
      </p:sp>
    </p:spTree>
    <p:extLst>
      <p:ext uri="{BB962C8B-B14F-4D97-AF65-F5344CB8AC3E}">
        <p14:creationId xmlns:p14="http://schemas.microsoft.com/office/powerpoint/2010/main" val="29542745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Scrolling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People are more likely to scroll if they think it’s worthwhile.  </a:t>
            </a:r>
          </a:p>
          <a:p>
            <a:r>
              <a:rPr lang="en-US" altLang="en-US" dirty="0"/>
              <a:t>If the content above doesn’t look good, people won’t scroll down.  </a:t>
            </a:r>
          </a:p>
          <a:p>
            <a:r>
              <a:rPr lang="en-US" altLang="en-US" dirty="0"/>
              <a:t>If the content on top is really good then people will scroll. </a:t>
            </a:r>
          </a:p>
          <a:p>
            <a:endParaRPr lang="en-US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2AED89-31FB-DCCF-BE22-D9CFD8C7193F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8531204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do people read online?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Usability Expert </a:t>
            </a:r>
            <a:r>
              <a:rPr lang="en-US" altLang="en-US" sz="2800" dirty="0" err="1"/>
              <a:t>Jakob</a:t>
            </a:r>
            <a:r>
              <a:rPr lang="en-US" altLang="en-US" sz="2800" dirty="0"/>
              <a:t> Nielson studied how people read online.  </a:t>
            </a:r>
          </a:p>
          <a:p>
            <a:r>
              <a:rPr lang="en-US" altLang="en-US" sz="2800" dirty="0"/>
              <a:t>The answer:</a:t>
            </a:r>
          </a:p>
          <a:p>
            <a:pPr lvl="1"/>
            <a:r>
              <a:rPr lang="en-US" altLang="en-US" sz="2600" dirty="0">
                <a:solidFill>
                  <a:srgbClr val="FF0000"/>
                </a:solidFill>
              </a:rPr>
              <a:t>They don’t </a:t>
            </a:r>
          </a:p>
          <a:p>
            <a:pPr lvl="1"/>
            <a:endParaRPr lang="en-US" altLang="en-US" dirty="0"/>
          </a:p>
          <a:p>
            <a:r>
              <a:rPr lang="en-US" altLang="en-US" sz="2800" dirty="0"/>
              <a:t>Web Browsing –people don’t stay on one site – they have many tabs open and switch between them.  </a:t>
            </a:r>
          </a:p>
          <a:p>
            <a:r>
              <a:rPr lang="en-US" altLang="en-US" sz="2800" dirty="0"/>
              <a:t>Therefore:</a:t>
            </a:r>
          </a:p>
          <a:p>
            <a:pPr lvl="1"/>
            <a:r>
              <a:rPr lang="en-US" altLang="en-US" sz="2600" dirty="0"/>
              <a:t>concise text </a:t>
            </a:r>
          </a:p>
          <a:p>
            <a:pPr lvl="1"/>
            <a:r>
              <a:rPr lang="en-US" altLang="en-US" sz="2600" dirty="0"/>
              <a:t>Scannable: subheadings, bulleted lists, short paragraphs</a:t>
            </a:r>
          </a:p>
          <a:p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A93499-C24B-8E38-6ECD-495661427D75}"/>
              </a:ext>
            </a:extLst>
          </p:cNvPr>
          <p:cNvSpPr/>
          <p:nvPr/>
        </p:nvSpPr>
        <p:spPr>
          <a:xfrm>
            <a:off x="-20548" y="6470650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3"/>
              </a:rPr>
              <a:t>*from Scott Klemmor</a:t>
            </a:r>
            <a:endParaRPr lang="en-US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6289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AADA8-A698-6701-DAEC-698DE14A1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HW Discussion</a:t>
            </a:r>
          </a:p>
        </p:txBody>
      </p:sp>
    </p:spTree>
    <p:extLst>
      <p:ext uri="{BB962C8B-B14F-4D97-AF65-F5344CB8AC3E}">
        <p14:creationId xmlns:p14="http://schemas.microsoft.com/office/powerpoint/2010/main" val="42801606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DAEE3-6BAF-8D70-6B70-6B271360B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7239000" cy="1143000"/>
          </a:xfrm>
        </p:spPr>
        <p:txBody>
          <a:bodyPr/>
          <a:lstStyle/>
          <a:p>
            <a:r>
              <a:rPr lang="en-US" dirty="0"/>
              <a:t>Activity: Fitts’s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22415-8B5A-46F1-062B-24A172152387}"/>
              </a:ext>
            </a:extLst>
          </p:cNvPr>
          <p:cNvSpPr txBox="1">
            <a:spLocks/>
          </p:cNvSpPr>
          <p:nvPr/>
        </p:nvSpPr>
        <p:spPr>
          <a:xfrm>
            <a:off x="228600" y="1403350"/>
            <a:ext cx="8686800" cy="4876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Time it takes a user to point to an object using a device such as a mouse, trackpad or finger)</a:t>
            </a:r>
          </a:p>
          <a:p>
            <a:r>
              <a:rPr lang="en-US" altLang="en-US" sz="2800" kern="0" dirty="0"/>
              <a:t>Large targets close by lowest interaction cost</a:t>
            </a:r>
          </a:p>
          <a:p>
            <a:r>
              <a:rPr lang="en-US" altLang="en-US" sz="2800" kern="0" dirty="0"/>
              <a:t>Small targets far away have higher interaction cost</a:t>
            </a:r>
          </a:p>
          <a:p>
            <a:endParaRPr lang="en-US" altLang="en-US" sz="2800" kern="0" dirty="0"/>
          </a:p>
          <a:p>
            <a:endParaRPr lang="en-US" altLang="en-US" sz="2600" kern="0" dirty="0"/>
          </a:p>
          <a:p>
            <a:endParaRPr lang="en-US" altLang="en-US" kern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A467B7-8E64-3CE9-9BB8-1A67A7FB0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62200" y="5181600"/>
            <a:ext cx="914400" cy="8411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CFF4153-E4F3-E085-8548-2377B61D6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67600" y="338455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899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D6E1B-F53E-7499-C07B-FF9DFC2AC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Exercise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BE49AA-1220-B586-0574-9C7E9CC6A9BF}"/>
              </a:ext>
            </a:extLst>
          </p:cNvPr>
          <p:cNvSpPr txBox="1"/>
          <p:nvPr/>
        </p:nvSpPr>
        <p:spPr>
          <a:xfrm>
            <a:off x="228600" y="1295400"/>
            <a:ext cx="8001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Fitts Law Activity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Round 1: click white then color: </a:t>
            </a:r>
          </a:p>
          <a:p>
            <a:endParaRPr lang="en-US" dirty="0"/>
          </a:p>
          <a:p>
            <a:r>
              <a:rPr lang="en-US" dirty="0"/>
              <a:t>All balls the </a:t>
            </a:r>
            <a:r>
              <a:rPr lang="en-US" b="1" dirty="0"/>
              <a:t>same</a:t>
            </a:r>
            <a:r>
              <a:rPr lang="en-US" dirty="0"/>
              <a:t> size and </a:t>
            </a:r>
            <a:r>
              <a:rPr lang="en-US" b="1" dirty="0"/>
              <a:t>equal</a:t>
            </a:r>
            <a:r>
              <a:rPr lang="en-US" dirty="0"/>
              <a:t> distance to the white circle so should be around the same time to click each one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Round 2: </a:t>
            </a:r>
            <a:r>
              <a:rPr lang="en-US" dirty="0"/>
              <a:t>vary </a:t>
            </a:r>
            <a:r>
              <a:rPr lang="en-US" b="1" dirty="0"/>
              <a:t>distance</a:t>
            </a:r>
            <a:r>
              <a:rPr lang="en-US" dirty="0"/>
              <a:t>, colored circles will be closer and further away from white</a:t>
            </a:r>
          </a:p>
          <a:p>
            <a:r>
              <a:rPr lang="en-US" b="1" dirty="0">
                <a:solidFill>
                  <a:srgbClr val="0070C0"/>
                </a:solidFill>
              </a:rPr>
              <a:t>Blue</a:t>
            </a:r>
            <a:r>
              <a:rPr lang="en-US" dirty="0"/>
              <a:t> was closer</a:t>
            </a:r>
          </a:p>
          <a:p>
            <a:r>
              <a:rPr lang="en-US" b="1" dirty="0">
                <a:solidFill>
                  <a:srgbClr val="00B050"/>
                </a:solidFill>
              </a:rPr>
              <a:t>Green</a:t>
            </a:r>
            <a:r>
              <a:rPr lang="en-US" dirty="0"/>
              <a:t> middle</a:t>
            </a:r>
          </a:p>
          <a:p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 furthest</a:t>
            </a:r>
          </a:p>
          <a:p>
            <a:endParaRPr lang="en-US" dirty="0"/>
          </a:p>
          <a:p>
            <a:r>
              <a:rPr lang="en-US" b="1" dirty="0"/>
              <a:t>Round 3: </a:t>
            </a:r>
            <a:r>
              <a:rPr lang="en-US" dirty="0"/>
              <a:t>vary size of ball</a:t>
            </a:r>
            <a:endParaRPr lang="en-US" b="1" dirty="0"/>
          </a:p>
          <a:p>
            <a:r>
              <a:rPr lang="en-US" b="1" dirty="0">
                <a:solidFill>
                  <a:srgbClr val="0070C0"/>
                </a:solidFill>
              </a:rPr>
              <a:t>Blue</a:t>
            </a:r>
            <a:r>
              <a:rPr lang="en-US" dirty="0"/>
              <a:t> is smallest</a:t>
            </a:r>
          </a:p>
          <a:p>
            <a:r>
              <a:rPr lang="en-US" b="1" dirty="0">
                <a:solidFill>
                  <a:srgbClr val="00B050"/>
                </a:solidFill>
              </a:rPr>
              <a:t>Green</a:t>
            </a:r>
            <a:r>
              <a:rPr lang="en-US" dirty="0"/>
              <a:t> next smallest</a:t>
            </a:r>
          </a:p>
          <a:p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 biggest (bigger is easier to click)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3697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A1BE6-02DE-D51C-6AA0-EA1F1A10A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00AE8-D9E0-C70E-C59E-A1BD69B14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Exercise, cont.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48BA1E-5760-250E-924B-8D40A4BDDA5F}"/>
              </a:ext>
            </a:extLst>
          </p:cNvPr>
          <p:cNvSpPr txBox="1"/>
          <p:nvPr/>
        </p:nvSpPr>
        <p:spPr>
          <a:xfrm>
            <a:off x="228600" y="1295400"/>
            <a:ext cx="8001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Fitts Law Activity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Round 4: </a:t>
            </a:r>
            <a:r>
              <a:rPr lang="en-US" dirty="0"/>
              <a:t>varying sizes and distances</a:t>
            </a:r>
          </a:p>
          <a:p>
            <a:endParaRPr lang="en-US" dirty="0"/>
          </a:p>
          <a:p>
            <a:r>
              <a:rPr lang="en-US" b="1" dirty="0">
                <a:solidFill>
                  <a:srgbClr val="0070C0"/>
                </a:solidFill>
              </a:rPr>
              <a:t>Blue</a:t>
            </a:r>
            <a:r>
              <a:rPr lang="en-US" dirty="0"/>
              <a:t> closer and big</a:t>
            </a:r>
          </a:p>
          <a:p>
            <a:r>
              <a:rPr lang="en-US" b="1" dirty="0">
                <a:solidFill>
                  <a:srgbClr val="00B050"/>
                </a:solidFill>
              </a:rPr>
              <a:t>Green</a:t>
            </a:r>
            <a:r>
              <a:rPr lang="en-US" dirty="0"/>
              <a:t> smaller and medium</a:t>
            </a:r>
          </a:p>
          <a:p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 bigger and further</a:t>
            </a:r>
          </a:p>
          <a:p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Yellow</a:t>
            </a:r>
            <a:r>
              <a:rPr lang="en-US" dirty="0"/>
              <a:t> further and smallest longest</a:t>
            </a:r>
          </a:p>
          <a:p>
            <a:endParaRPr lang="en-US" dirty="0"/>
          </a:p>
          <a:p>
            <a:r>
              <a:rPr lang="en-US" dirty="0"/>
              <a:t>Blue least – </a:t>
            </a:r>
            <a:r>
              <a:rPr lang="en-US" b="1" dirty="0"/>
              <a:t>big and close </a:t>
            </a:r>
            <a:r>
              <a:rPr lang="en-US" dirty="0"/>
              <a:t>- least</a:t>
            </a:r>
          </a:p>
          <a:p>
            <a:r>
              <a:rPr lang="en-US" dirty="0"/>
              <a:t>Yellow </a:t>
            </a:r>
            <a:r>
              <a:rPr lang="en-US" b="1" dirty="0"/>
              <a:t>further and smallest </a:t>
            </a:r>
            <a:r>
              <a:rPr lang="en-US" dirty="0"/>
              <a:t>– most</a:t>
            </a:r>
          </a:p>
          <a:p>
            <a:endParaRPr lang="en-US" dirty="0"/>
          </a:p>
          <a:p>
            <a:r>
              <a:rPr lang="en-US" dirty="0"/>
              <a:t>Other two around same </a:t>
            </a:r>
            <a:r>
              <a:rPr lang="en-US" b="1" dirty="0"/>
              <a:t>small and closer</a:t>
            </a:r>
            <a:r>
              <a:rPr lang="en-US" dirty="0"/>
              <a:t>, </a:t>
            </a:r>
            <a:r>
              <a:rPr lang="en-US" b="1" dirty="0"/>
              <a:t>big and further</a:t>
            </a:r>
          </a:p>
          <a:p>
            <a:endParaRPr lang="en-US" b="1" dirty="0"/>
          </a:p>
          <a:p>
            <a:r>
              <a:rPr lang="en-US" b="1" dirty="0"/>
              <a:t>STOP BEFORE Round 5 different input devices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0917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C6E62-E161-4CDB-3D31-1E3BA71E1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F97C0-79F1-31F7-CE84-82A74407A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Fitts’s Law: Practical Applications,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A0EBE-B04E-87DC-C3DE-21E76E46EA6C}"/>
              </a:ext>
            </a:extLst>
          </p:cNvPr>
          <p:cNvSpPr txBox="1">
            <a:spLocks/>
          </p:cNvSpPr>
          <p:nvPr/>
        </p:nvSpPr>
        <p:spPr>
          <a:xfrm>
            <a:off x="18535" y="1279525"/>
            <a:ext cx="8839200" cy="50609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Important actions should be larger so easier to select. </a:t>
            </a:r>
          </a:p>
          <a:p>
            <a:endParaRPr lang="en-US" altLang="en-US" sz="2800" kern="0" dirty="0"/>
          </a:p>
          <a:p>
            <a:endParaRPr lang="en-US" altLang="en-US" sz="2800" kern="0" dirty="0"/>
          </a:p>
          <a:p>
            <a:r>
              <a:rPr lang="en-US" altLang="en-US" sz="2800" kern="0" dirty="0"/>
              <a:t>Make buttons and elements big enough as users may have trouble with small ones! </a:t>
            </a:r>
            <a:endParaRPr lang="en-US" altLang="en-US" sz="2400" kern="0" dirty="0"/>
          </a:p>
          <a:p>
            <a:r>
              <a:rPr lang="en-US" altLang="en-US" sz="2800" kern="0" dirty="0"/>
              <a:t>Add padding or whitespace</a:t>
            </a:r>
          </a:p>
          <a:p>
            <a:r>
              <a:rPr lang="en-US" altLang="en-US" sz="2800" kern="0" dirty="0"/>
              <a:t>Interactive Lists - Shorter is better. Ideally if possible.</a:t>
            </a:r>
          </a:p>
          <a:p>
            <a:endParaRPr lang="en-US" altLang="en-US" sz="2800" kern="0" dirty="0"/>
          </a:p>
          <a:p>
            <a:endParaRPr lang="en-US" altLang="en-US" sz="2800" kern="0" dirty="0"/>
          </a:p>
          <a:p>
            <a:r>
              <a:rPr lang="en-US" altLang="en-US" sz="2800" kern="0" dirty="0"/>
              <a:t>Keep Interaction costs low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245E07F-0790-153A-8F0E-A0A99916E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4199" y="1752600"/>
            <a:ext cx="2552700" cy="1066800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SUBSCRIBE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49639F-5B6A-7764-9204-508AABC4C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00" y="4887996"/>
            <a:ext cx="2235200" cy="85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F00F84-087F-A0FE-5A2F-FF70179B6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773571"/>
            <a:ext cx="457200" cy="4174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62D78A-C782-8B7F-E66F-EE5182EB5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010" y="3794364"/>
            <a:ext cx="985705" cy="38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535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C75E1-E9DA-8752-35F3-59772A873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9BC3B-E2D3-B034-D380-0E6701A30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Fitts’s Law: Practical Applications, cont.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5EFD7-78E3-BE45-D04E-46119F294FA9}"/>
              </a:ext>
            </a:extLst>
          </p:cNvPr>
          <p:cNvSpPr txBox="1">
            <a:spLocks/>
          </p:cNvSpPr>
          <p:nvPr/>
        </p:nvSpPr>
        <p:spPr>
          <a:xfrm>
            <a:off x="228600" y="1403350"/>
            <a:ext cx="8686800" cy="4876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Buttons to complete an action should be close to active elements.</a:t>
            </a:r>
          </a:p>
          <a:p>
            <a:endParaRPr lang="en-US" altLang="en-US" sz="2800" kern="0" dirty="0"/>
          </a:p>
          <a:p>
            <a:pPr marL="0" indent="0">
              <a:buNone/>
            </a:pPr>
            <a:r>
              <a:rPr lang="en-US" altLang="en-US" sz="2800" kern="0" dirty="0"/>
              <a:t>       Email: </a:t>
            </a:r>
            <a:r>
              <a:rPr lang="en-US" altLang="en-US" sz="2800" kern="0" dirty="0" err="1"/>
              <a:t>radler@Illinois.edu</a:t>
            </a:r>
            <a:endParaRPr lang="en-US" altLang="en-US" sz="2800" kern="0" dirty="0"/>
          </a:p>
          <a:p>
            <a:pPr marL="0" indent="0">
              <a:buNone/>
            </a:pPr>
            <a:r>
              <a:rPr lang="en-US" altLang="en-US" sz="2800" kern="0" dirty="0"/>
              <a:t>Password: ****</a:t>
            </a:r>
          </a:p>
          <a:p>
            <a:pPr marL="0" indent="0">
              <a:buNone/>
            </a:pPr>
            <a:endParaRPr lang="en-US" altLang="en-US" sz="2800" kern="0" dirty="0"/>
          </a:p>
          <a:p>
            <a:pPr marL="0" indent="0">
              <a:buNone/>
            </a:pPr>
            <a:endParaRPr lang="en-US" altLang="en-US" sz="2800" kern="0" dirty="0"/>
          </a:p>
          <a:p>
            <a:r>
              <a:rPr lang="en-US" altLang="en-US" sz="2800" kern="0" dirty="0"/>
              <a:t>If further away make it bigger to compensate. </a:t>
            </a:r>
          </a:p>
        </p:txBody>
      </p:sp>
      <p:pic>
        <p:nvPicPr>
          <p:cNvPr id="5" name="Picture 4" descr="login button">
            <a:extLst>
              <a:ext uri="{FF2B5EF4-FFF2-40B4-BE49-F238E27FC236}">
                <a16:creationId xmlns:a16="http://schemas.microsoft.com/office/drawing/2014/main" id="{5816D7A7-540A-AAA8-305A-E1E9B4A65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841750"/>
            <a:ext cx="10795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998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7ED80-C459-7D4B-E808-8A37FD079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92794-E119-78B6-0516-5CC0147F8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Fitts’s Law: Wow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944FC-8C7E-DC6C-A53E-940F592E1619}"/>
              </a:ext>
            </a:extLst>
          </p:cNvPr>
          <p:cNvSpPr txBox="1">
            <a:spLocks/>
          </p:cNvSpPr>
          <p:nvPr/>
        </p:nvSpPr>
        <p:spPr>
          <a:xfrm>
            <a:off x="0" y="1371600"/>
            <a:ext cx="9144000" cy="4876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An edge of the screen is usually faster to target than any other object, even one much closer. </a:t>
            </a:r>
          </a:p>
          <a:p>
            <a:pPr lvl="1"/>
            <a:r>
              <a:rPr lang="en-US" altLang="en-US" sz="1800" kern="0" dirty="0"/>
              <a:t>Top and bottom  (never overshoot)</a:t>
            </a:r>
          </a:p>
          <a:p>
            <a:pPr lvl="1"/>
            <a:r>
              <a:rPr lang="en-US" altLang="en-US" sz="1800" kern="0" dirty="0"/>
              <a:t>Left and right </a:t>
            </a:r>
          </a:p>
          <a:p>
            <a:r>
              <a:rPr lang="en-US" altLang="en-US" sz="2400" kern="0" dirty="0"/>
              <a:t>Pull down menus on the Macintosh are fasters than Windows menus!</a:t>
            </a:r>
          </a:p>
          <a:p>
            <a:pPr lvl="1"/>
            <a:r>
              <a:rPr lang="en-US" altLang="en-US" sz="1800" kern="0" dirty="0"/>
              <a:t>Move your mouse to the top so you can’t overshoot. Always get </a:t>
            </a:r>
            <a:r>
              <a:rPr lang="en-US" altLang="en-US" sz="1800" kern="0" dirty="0" err="1"/>
              <a:t>menubar</a:t>
            </a:r>
            <a:r>
              <a:rPr lang="en-US" altLang="en-US" sz="1800" kern="0" dirty="0"/>
              <a:t>.</a:t>
            </a:r>
          </a:p>
          <a:p>
            <a:pPr lvl="1"/>
            <a:r>
              <a:rPr lang="en-US" altLang="en-US" sz="1800" kern="0" dirty="0"/>
              <a:t>Windows you have to point carefully.</a:t>
            </a:r>
          </a:p>
          <a:p>
            <a:r>
              <a:rPr lang="en-US" altLang="en-US" sz="2000" kern="0" dirty="0"/>
              <a:t>Lesson: something needs quick access put it on an edge.</a:t>
            </a:r>
          </a:p>
        </p:txBody>
      </p:sp>
      <p:pic>
        <p:nvPicPr>
          <p:cNvPr id="6" name="Picture 5" descr="mac example">
            <a:extLst>
              <a:ext uri="{FF2B5EF4-FFF2-40B4-BE49-F238E27FC236}">
                <a16:creationId xmlns:a16="http://schemas.microsoft.com/office/drawing/2014/main" id="{C9491886-783E-1B8C-9CD3-98CA61DC3E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351"/>
          <a:stretch/>
        </p:blipFill>
        <p:spPr>
          <a:xfrm>
            <a:off x="731108" y="4672474"/>
            <a:ext cx="3358634" cy="1816194"/>
          </a:xfrm>
          <a:prstGeom prst="rect">
            <a:avLst/>
          </a:prstGeom>
        </p:spPr>
      </p:pic>
      <p:pic>
        <p:nvPicPr>
          <p:cNvPr id="11" name="Picture 10" descr="windows example">
            <a:extLst>
              <a:ext uri="{FF2B5EF4-FFF2-40B4-BE49-F238E27FC236}">
                <a16:creationId xmlns:a16="http://schemas.microsoft.com/office/drawing/2014/main" id="{1A3E44E2-EF4D-327F-373B-216DB47502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0" r="58284" b="46752"/>
          <a:stretch/>
        </p:blipFill>
        <p:spPr>
          <a:xfrm>
            <a:off x="4834420" y="4783581"/>
            <a:ext cx="3868685" cy="16489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42EEC4-EE2B-125B-F748-A0486E129517}"/>
              </a:ext>
            </a:extLst>
          </p:cNvPr>
          <p:cNvSpPr txBox="1"/>
          <p:nvPr/>
        </p:nvSpPr>
        <p:spPr>
          <a:xfrm>
            <a:off x="1789742" y="648866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727492-43A9-244A-9BF7-F8BDBF80DD3E}"/>
              </a:ext>
            </a:extLst>
          </p:cNvPr>
          <p:cNvSpPr txBox="1"/>
          <p:nvPr/>
        </p:nvSpPr>
        <p:spPr>
          <a:xfrm>
            <a:off x="6173167" y="6439847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Windows</a:t>
            </a:r>
          </a:p>
        </p:txBody>
      </p:sp>
    </p:spTree>
    <p:extLst>
      <p:ext uri="{BB962C8B-B14F-4D97-AF65-F5344CB8AC3E}">
        <p14:creationId xmlns:p14="http://schemas.microsoft.com/office/powerpoint/2010/main" val="187018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Which is nicer?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0244" name="Picture 2" title="image2 has size contrast et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223963"/>
            <a:ext cx="9153526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FDE8CC-766F-9848-9502-D5E9606E2074}"/>
              </a:ext>
            </a:extLst>
          </p:cNvPr>
          <p:cNvSpPr/>
          <p:nvPr/>
        </p:nvSpPr>
        <p:spPr>
          <a:xfrm>
            <a:off x="-17570" y="6550581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i="1" dirty="0">
                <a:hlinkClick r:id="rId4"/>
              </a:rPr>
              <a:t>visualmess.com</a:t>
            </a:r>
            <a:endParaRPr lang="en-US" altLang="en-US" i="1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EF318-F4EC-4CB9-1609-7D72E2663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3C7AF-FBB1-82F8-55CB-A5B4EAF5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Fitts’s Law: Wow (1)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7D55D-45C1-092C-C388-680DCBB5EA69}"/>
              </a:ext>
            </a:extLst>
          </p:cNvPr>
          <p:cNvSpPr txBox="1">
            <a:spLocks/>
          </p:cNvSpPr>
          <p:nvPr/>
        </p:nvSpPr>
        <p:spPr>
          <a:xfrm>
            <a:off x="0" y="1403350"/>
            <a:ext cx="9144000" cy="4876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Corners even better – infinite height and width. Though operating systems don’t make use of those generally.  </a:t>
            </a:r>
          </a:p>
          <a:p>
            <a:r>
              <a:rPr lang="en-US" altLang="en-US" sz="2400" kern="0" dirty="0"/>
              <a:t>Windows– start menu bottom left of the screen for faster access</a:t>
            </a:r>
          </a:p>
          <a:p>
            <a:endParaRPr lang="en-US" altLang="en-US" sz="2000" kern="0" dirty="0"/>
          </a:p>
        </p:txBody>
      </p:sp>
      <p:pic>
        <p:nvPicPr>
          <p:cNvPr id="5" name="Picture 4" descr="windows screen">
            <a:extLst>
              <a:ext uri="{FF2B5EF4-FFF2-40B4-BE49-F238E27FC236}">
                <a16:creationId xmlns:a16="http://schemas.microsoft.com/office/drawing/2014/main" id="{7C2FF75D-0887-A83D-5868-1F3398954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854" y="2667000"/>
            <a:ext cx="6858292" cy="393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2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Book example</a:t>
            </a:r>
          </a:p>
        </p:txBody>
      </p:sp>
      <p:pic>
        <p:nvPicPr>
          <p:cNvPr id="11267" name="Picture 2" title="Add whitespac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6390" y="1219200"/>
            <a:ext cx="5881688" cy="5791200"/>
          </a:xfrm>
          <a:noFill/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96139" y="1800225"/>
            <a:ext cx="3549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Quote first in italics which stands out. </a:t>
            </a:r>
          </a:p>
        </p:txBody>
      </p:sp>
      <p:cxnSp>
        <p:nvCxnSpPr>
          <p:cNvPr id="9" name="Straight Arrow Connector 8" descr="arrow showing italics"/>
          <p:cNvCxnSpPr>
            <a:cxnSpLocks/>
          </p:cNvCxnSpPr>
          <p:nvPr/>
        </p:nvCxnSpPr>
        <p:spPr>
          <a:xfrm>
            <a:off x="1870964" y="2154237"/>
            <a:ext cx="22438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64294" y="2683535"/>
            <a:ext cx="35496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err="1">
                <a:latin typeface="Arial" pitchFamily="34" charset="0"/>
              </a:rPr>
              <a:t>Smallcaps</a:t>
            </a:r>
            <a:r>
              <a:rPr lang="en-US" altLang="en-US" sz="2000" dirty="0">
                <a:latin typeface="Arial" pitchFamily="34" charset="0"/>
              </a:rPr>
              <a:t> used to begin each chapter. Good space above it.  </a:t>
            </a:r>
          </a:p>
        </p:txBody>
      </p:sp>
      <p:cxnSp>
        <p:nvCxnSpPr>
          <p:cNvPr id="6" name="Straight Arrow Connector 5" descr="arrow showing smallcaps"/>
          <p:cNvCxnSpPr>
            <a:cxnSpLocks/>
          </p:cNvCxnSpPr>
          <p:nvPr/>
        </p:nvCxnSpPr>
        <p:spPr>
          <a:xfrm flipV="1">
            <a:off x="3165475" y="2731249"/>
            <a:ext cx="1101725" cy="112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3" name="Rectangle 11"/>
          <p:cNvSpPr>
            <a:spLocks noChangeArrowheads="1"/>
          </p:cNvSpPr>
          <p:nvPr/>
        </p:nvSpPr>
        <p:spPr bwMode="auto">
          <a:xfrm>
            <a:off x="162719" y="3941673"/>
            <a:ext cx="33528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Lots of whitespace all around which is important. Easier to read books with room around it.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itchFamily="34" charset="0"/>
              </a:rPr>
              <a:t>Hard cover have more whitespace than cheaper paper back.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itchFamily="34" charset="0"/>
              </a:rPr>
              <a:t> </a:t>
            </a:r>
          </a:p>
        </p:txBody>
      </p:sp>
      <p:cxnSp>
        <p:nvCxnSpPr>
          <p:cNvPr id="14" name="Straight Arrow Connector 13" descr="arrow showing whitespace"/>
          <p:cNvCxnSpPr>
            <a:cxnSpLocks/>
          </p:cNvCxnSpPr>
          <p:nvPr/>
        </p:nvCxnSpPr>
        <p:spPr>
          <a:xfrm flipV="1">
            <a:off x="2819400" y="3874820"/>
            <a:ext cx="1028700" cy="2399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 descr="arrow showing whitespace">
            <a:extLst>
              <a:ext uri="{FF2B5EF4-FFF2-40B4-BE49-F238E27FC236}">
                <a16:creationId xmlns:a16="http://schemas.microsoft.com/office/drawing/2014/main" id="{CD352C50-7168-DEAE-6155-45F460EBB5EE}"/>
              </a:ext>
            </a:extLst>
          </p:cNvPr>
          <p:cNvCxnSpPr>
            <a:cxnSpLocks/>
          </p:cNvCxnSpPr>
          <p:nvPr/>
        </p:nvCxnSpPr>
        <p:spPr>
          <a:xfrm>
            <a:off x="2971800" y="4267200"/>
            <a:ext cx="5638800" cy="575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8BACCAF-B88C-42F7-44F2-190646DA2A3E}"/>
              </a:ext>
            </a:extLst>
          </p:cNvPr>
          <p:cNvSpPr/>
          <p:nvPr/>
        </p:nvSpPr>
        <p:spPr>
          <a:xfrm>
            <a:off x="-28460" y="6540862"/>
            <a:ext cx="20649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1200" i="1" dirty="0">
                <a:hlinkClick r:id="rId4"/>
              </a:rPr>
              <a:t>*from Scott </a:t>
            </a:r>
            <a:r>
              <a:rPr lang="en-US" altLang="en-US" sz="1200" i="1" dirty="0" err="1">
                <a:hlinkClick r:id="rId4"/>
              </a:rPr>
              <a:t>Klemmor</a:t>
            </a:r>
            <a:endParaRPr lang="en-US" altLang="en-US" sz="12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Goals for Visual Design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Convey structure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altLang="en-US" dirty="0"/>
          </a:p>
          <a:p>
            <a:r>
              <a:rPr lang="en-US" altLang="en-US" dirty="0"/>
              <a:t>Draw people in, provide hooks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altLang="en-US" dirty="0"/>
          </a:p>
          <a:p>
            <a:pPr marL="514350" indent="-514350">
              <a:buFont typeface="Arial" pitchFamily="34" charset="0"/>
              <a:buNone/>
            </a:pPr>
            <a:endParaRPr lang="en-US" altLang="en-US" dirty="0"/>
          </a:p>
          <a:p>
            <a:pPr marL="514350" indent="-514350"/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9A4D2B3-3DCA-E74E-A5EE-757EC2C407F5}">
  <we:reference id="6a7bd4f3-0563-43af-8c08-79110eebdff6" version="1.1.0.0" store="EXCatalog" storeType="EXCatalog"/>
  <we:alternateReferences>
    <we:reference id="WA104381155" version="1.1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rfaCoursesSlides</Template>
  <TotalTime>3644</TotalTime>
  <Words>2657</Words>
  <Application>Microsoft Macintosh PowerPoint</Application>
  <PresentationFormat>On-screen Show (4:3)</PresentationFormat>
  <Paragraphs>458</Paragraphs>
  <Slides>70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70</vt:i4>
      </vt:variant>
    </vt:vector>
  </HeadingPairs>
  <TitlesOfParts>
    <vt:vector size="80" baseType="lpstr">
      <vt:lpstr>MS PGothic</vt:lpstr>
      <vt:lpstr>MS PGothic</vt:lpstr>
      <vt:lpstr>Arial</vt:lpstr>
      <vt:lpstr>Calibri</vt:lpstr>
      <vt:lpstr>Times</vt:lpstr>
      <vt:lpstr>Times New Roman</vt:lpstr>
      <vt:lpstr>Office Theme</vt:lpstr>
      <vt:lpstr>1_Office Theme</vt:lpstr>
      <vt:lpstr>2_Office Theme</vt:lpstr>
      <vt:lpstr>3_Office Theme</vt:lpstr>
      <vt:lpstr>Visual Design</vt:lpstr>
      <vt:lpstr>Acknowledgements</vt:lpstr>
      <vt:lpstr>HCI</vt:lpstr>
      <vt:lpstr>How would you improve this?</vt:lpstr>
      <vt:lpstr>Introduce Whitespace</vt:lpstr>
      <vt:lpstr>Size Contrasts</vt:lpstr>
      <vt:lpstr>Which is nicer?</vt:lpstr>
      <vt:lpstr>Book example</vt:lpstr>
      <vt:lpstr>Goals for Visual Design</vt:lpstr>
      <vt:lpstr>Example: New York Times</vt:lpstr>
      <vt:lpstr>Another Example: Google</vt:lpstr>
      <vt:lpstr>Visual Tools</vt:lpstr>
      <vt:lpstr>Typographic Terms: Sans Serif vs. Serif </vt:lpstr>
      <vt:lpstr>What does this say?</vt:lpstr>
      <vt:lpstr>What does this say? Cont.</vt:lpstr>
      <vt:lpstr>Answers</vt:lpstr>
      <vt:lpstr>What does this say now?</vt:lpstr>
      <vt:lpstr>Answer</vt:lpstr>
      <vt:lpstr>Another Example</vt:lpstr>
      <vt:lpstr>Context helps</vt:lpstr>
      <vt:lpstr>Context Helps: Our expectations help to disambiguate</vt:lpstr>
      <vt:lpstr>Which line is longer?</vt:lpstr>
      <vt:lpstr>Expectations</vt:lpstr>
      <vt:lpstr>Another Example of expectations</vt:lpstr>
      <vt:lpstr>Expectations and Meanings</vt:lpstr>
      <vt:lpstr>Layout: Grids</vt:lpstr>
      <vt:lpstr>Grids, cont.</vt:lpstr>
      <vt:lpstr>Context-View</vt:lpstr>
      <vt:lpstr>Alignment</vt:lpstr>
      <vt:lpstr>Table of Contents</vt:lpstr>
      <vt:lpstr>Table of Contents, cont.</vt:lpstr>
      <vt:lpstr>Amazon: Right-Alignment</vt:lpstr>
      <vt:lpstr>Amazon: left-aligned</vt:lpstr>
      <vt:lpstr>Color</vt:lpstr>
      <vt:lpstr>Amazon</vt:lpstr>
      <vt:lpstr>Amazon, cont.</vt:lpstr>
      <vt:lpstr>Color, cont.</vt:lpstr>
      <vt:lpstr>Color is good…</vt:lpstr>
      <vt:lpstr>Color can be bad…</vt:lpstr>
      <vt:lpstr>Color Guidelines</vt:lpstr>
      <vt:lpstr>Affordances</vt:lpstr>
      <vt:lpstr>Affordance Example</vt:lpstr>
      <vt:lpstr>Perceived Affordance</vt:lpstr>
      <vt:lpstr>Affordances, cont.</vt:lpstr>
      <vt:lpstr>Digital affordances</vt:lpstr>
      <vt:lpstr>Intentionally bad website!</vt:lpstr>
      <vt:lpstr>Cultural Constraints, Cultural Conventions</vt:lpstr>
      <vt:lpstr>Cultural constraints and conventions, cont.</vt:lpstr>
      <vt:lpstr>What Designers Should Do</vt:lpstr>
      <vt:lpstr>Poll: Gui vs Command-Line Poll</vt:lpstr>
      <vt:lpstr>GUI vs. Command-line</vt:lpstr>
      <vt:lpstr>Information</vt:lpstr>
      <vt:lpstr>Tips</vt:lpstr>
      <vt:lpstr>More Tips</vt:lpstr>
      <vt:lpstr>Location </vt:lpstr>
      <vt:lpstr>Eye Tracking Studies</vt:lpstr>
      <vt:lpstr>Eye Trackers</vt:lpstr>
      <vt:lpstr>Eye tracking studies, cont.</vt:lpstr>
      <vt:lpstr>Where do people most often look?</vt:lpstr>
      <vt:lpstr>Poll: Where do people look most often on the screen?</vt:lpstr>
      <vt:lpstr>Scrolling</vt:lpstr>
      <vt:lpstr>How do people read online?</vt:lpstr>
      <vt:lpstr>HW Discussion</vt:lpstr>
      <vt:lpstr>Activity: Fitts’s Law</vt:lpstr>
      <vt:lpstr>Interactive Exercise</vt:lpstr>
      <vt:lpstr>Interactive Exercise, cont.</vt:lpstr>
      <vt:lpstr>Fitts’s Law: Practical Applications, cont.</vt:lpstr>
      <vt:lpstr>Fitts’s Law: Practical Applications, cont. (1)</vt:lpstr>
      <vt:lpstr>Fitts’s Law: Wow</vt:lpstr>
      <vt:lpstr>Fitts’s Law: Wow (1)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Design</dc:title>
  <dc:subject/>
  <dc:creator>Rachel Adler</dc:creator>
  <cp:keywords/>
  <dc:description/>
  <cp:lastModifiedBy>Adler, Rachel</cp:lastModifiedBy>
  <cp:revision>123</cp:revision>
  <dcterms:created xsi:type="dcterms:W3CDTF">2014-12-17T21:01:45Z</dcterms:created>
  <dcterms:modified xsi:type="dcterms:W3CDTF">2026-02-02T20:05:38Z</dcterms:modified>
  <cp:category/>
</cp:coreProperties>
</file>