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3.xml" ContentType="application/vnd.openxmlformats-officedocument.theme+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1" r:id="rId1"/>
    <p:sldMasterId id="2147483652" r:id="rId2"/>
    <p:sldMasterId id="2147483653" r:id="rId3"/>
    <p:sldMasterId id="2147483654" r:id="rId4"/>
  </p:sldMasterIdLst>
  <p:notesMasterIdLst>
    <p:notesMasterId r:id="rId50"/>
  </p:notesMasterIdLst>
  <p:sldIdLst>
    <p:sldId id="256" r:id="rId5"/>
    <p:sldId id="387" r:id="rId6"/>
    <p:sldId id="359" r:id="rId7"/>
    <p:sldId id="263" r:id="rId8"/>
    <p:sldId id="315" r:id="rId9"/>
    <p:sldId id="323" r:id="rId10"/>
    <p:sldId id="296" r:id="rId11"/>
    <p:sldId id="297" r:id="rId12"/>
    <p:sldId id="309" r:id="rId13"/>
    <p:sldId id="301" r:id="rId14"/>
    <p:sldId id="303" r:id="rId15"/>
    <p:sldId id="302" r:id="rId16"/>
    <p:sldId id="319" r:id="rId17"/>
    <p:sldId id="320" r:id="rId18"/>
    <p:sldId id="324" r:id="rId19"/>
    <p:sldId id="325" r:id="rId20"/>
    <p:sldId id="310" r:id="rId21"/>
    <p:sldId id="304" r:id="rId22"/>
    <p:sldId id="306" r:id="rId23"/>
    <p:sldId id="307" r:id="rId24"/>
    <p:sldId id="308" r:id="rId25"/>
    <p:sldId id="313" r:id="rId26"/>
    <p:sldId id="314" r:id="rId27"/>
    <p:sldId id="322" r:id="rId28"/>
    <p:sldId id="277" r:id="rId29"/>
    <p:sldId id="318" r:id="rId30"/>
    <p:sldId id="312" r:id="rId31"/>
    <p:sldId id="317" r:id="rId32"/>
    <p:sldId id="286" r:id="rId33"/>
    <p:sldId id="289" r:id="rId34"/>
    <p:sldId id="331" r:id="rId35"/>
    <p:sldId id="292" r:id="rId36"/>
    <p:sldId id="293" r:id="rId37"/>
    <p:sldId id="345" r:id="rId38"/>
    <p:sldId id="346" r:id="rId39"/>
    <p:sldId id="352" r:id="rId40"/>
    <p:sldId id="348" r:id="rId41"/>
    <p:sldId id="343" r:id="rId42"/>
    <p:sldId id="360" r:id="rId43"/>
    <p:sldId id="362" r:id="rId44"/>
    <p:sldId id="349" r:id="rId45"/>
    <p:sldId id="363" r:id="rId46"/>
    <p:sldId id="350" r:id="rId47"/>
    <p:sldId id="344" r:id="rId48"/>
    <p:sldId id="388" r:id="rId49"/>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3347"/>
    <p:restoredTop sz="94628"/>
  </p:normalViewPr>
  <p:slideViewPr>
    <p:cSldViewPr>
      <p:cViewPr varScale="1">
        <p:scale>
          <a:sx n="119" d="100"/>
          <a:sy n="119" d="100"/>
        </p:scale>
        <p:origin x="616" y="192"/>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notesMaster" Target="notesMasters/notesMaster1.xml"/><Relationship Id="rId7" Type="http://schemas.openxmlformats.org/officeDocument/2006/relationships/slide" Target="slides/slide3.xml"/><Relationship Id="rId2" Type="http://schemas.openxmlformats.org/officeDocument/2006/relationships/slideMaster" Target="slideMasters/slideMaster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theme" Target="theme/theme1.xml"/><Relationship Id="rId5" Type="http://schemas.openxmlformats.org/officeDocument/2006/relationships/slide" Target="slides/slid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viewProps" Target="viewProps.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8" Type="http://schemas.openxmlformats.org/officeDocument/2006/relationships/slide" Target="slides/slide4.xml"/><Relationship Id="rId51" Type="http://schemas.openxmlformats.org/officeDocument/2006/relationships/presProps" Target="presProps.xml"/><Relationship Id="rId3" Type="http://schemas.openxmlformats.org/officeDocument/2006/relationships/slideMaster" Target="slideMasters/slideMaster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91B3916B-A068-4F15-B5D0-33574FCEACCD}" type="datetimeFigureOut">
              <a:rPr lang="en-US"/>
              <a:pPr>
                <a:defRPr/>
              </a:pPr>
              <a:t>3/31/25</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E23D9040-1B63-4934-9543-A474A09ADAAE}" type="slidenum">
              <a:rPr lang="en-US"/>
              <a:pPr>
                <a:defRPr/>
              </a:pPr>
              <a:t>‹#›</a:t>
            </a:fld>
            <a:endParaRPr lang="en-US"/>
          </a:p>
        </p:txBody>
      </p:sp>
    </p:spTree>
    <p:extLst>
      <p:ext uri="{BB962C8B-B14F-4D97-AF65-F5344CB8AC3E}">
        <p14:creationId xmlns:p14="http://schemas.microsoft.com/office/powerpoint/2010/main" val="3371392938"/>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E23D9040-1B63-4934-9543-A474A09ADAAE}" type="slidenum">
              <a:rPr lang="en-US" smtClean="0"/>
              <a:pPr>
                <a:defRPr/>
              </a:pPr>
              <a:t>1</a:t>
            </a:fld>
            <a:endParaRPr lang="en-US"/>
          </a:p>
        </p:txBody>
      </p:sp>
    </p:spTree>
    <p:extLst>
      <p:ext uri="{BB962C8B-B14F-4D97-AF65-F5344CB8AC3E}">
        <p14:creationId xmlns:p14="http://schemas.microsoft.com/office/powerpoint/2010/main" val="413624728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2D3E9E5-B5FD-4D97-9B46-15C8A601CE1E}" type="slidenum">
              <a:rPr lang="en-US" smtClean="0"/>
              <a:t>11</a:t>
            </a:fld>
            <a:endParaRPr lang="en-US"/>
          </a:p>
        </p:txBody>
      </p:sp>
    </p:spTree>
    <p:extLst>
      <p:ext uri="{BB962C8B-B14F-4D97-AF65-F5344CB8AC3E}">
        <p14:creationId xmlns:p14="http://schemas.microsoft.com/office/powerpoint/2010/main" val="49165474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2D3E9E5-B5FD-4D97-9B46-15C8A601CE1E}" type="slidenum">
              <a:rPr lang="en-US" smtClean="0"/>
              <a:t>12</a:t>
            </a:fld>
            <a:endParaRPr lang="en-US"/>
          </a:p>
        </p:txBody>
      </p:sp>
    </p:spTree>
    <p:extLst>
      <p:ext uri="{BB962C8B-B14F-4D97-AF65-F5344CB8AC3E}">
        <p14:creationId xmlns:p14="http://schemas.microsoft.com/office/powerpoint/2010/main" val="19305681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Poll Title: Jane wants to determine the best place she can grow plant. She puts one on her balcony and one by the kitchen window. Which is the DEPENDENT VARIABLE?
https://</a:t>
            </a:r>
            <a:r>
              <a:rPr lang="en-US" dirty="0" err="1"/>
              <a:t>www.polleverywhere.com</a:t>
            </a:r>
            <a:r>
              <a:rPr lang="en-US" dirty="0"/>
              <a:t>/</a:t>
            </a:r>
            <a:r>
              <a:rPr lang="en-US" dirty="0" err="1"/>
              <a:t>multiple_choice_polls</a:t>
            </a:r>
            <a:r>
              <a:rPr lang="en-US" dirty="0"/>
              <a:t>/GfGhAepcKW9d9tV</a:t>
            </a:r>
          </a:p>
        </p:txBody>
      </p:sp>
      <p:sp>
        <p:nvSpPr>
          <p:cNvPr id="4" name="Slide Number Placeholder 3"/>
          <p:cNvSpPr>
            <a:spLocks noGrp="1"/>
          </p:cNvSpPr>
          <p:nvPr>
            <p:ph type="sldNum" sz="quarter" idx="10"/>
          </p:nvPr>
        </p:nvSpPr>
        <p:spPr/>
        <p:txBody>
          <a:bodyPr/>
          <a:lstStyle/>
          <a:p>
            <a:fld id="{72D3E9E5-B5FD-4D97-9B46-15C8A601CE1E}" type="slidenum">
              <a:rPr lang="en-US" smtClean="0"/>
              <a:t>13</a:t>
            </a:fld>
            <a:endParaRPr lang="en-US"/>
          </a:p>
        </p:txBody>
      </p:sp>
      <p:sp>
        <p:nvSpPr>
          <p:cNvPr id="5" name="TextBox 4"/>
          <p:cNvSpPr txBox="1"/>
          <p:nvPr/>
        </p:nvSpPr>
        <p:spPr>
          <a:xfrm>
            <a:off x="0" y="0"/>
            <a:ext cx="3810000" cy="1270000"/>
          </a:xfrm>
          <a:prstGeom prst="rect">
            <a:avLst/>
          </a:prstGeom>
          <a:noFill/>
        </p:spPr>
        <p:txBody>
          <a:bodyPr vert="horz" rtlCol="0">
            <a:spAutoFit/>
          </a:bodyPr>
          <a:lstStyle/>
          <a:p>
            <a:endParaRPr lang="en-US"/>
          </a:p>
        </p:txBody>
      </p:sp>
    </p:spTree>
    <p:extLst>
      <p:ext uri="{BB962C8B-B14F-4D97-AF65-F5344CB8AC3E}">
        <p14:creationId xmlns:p14="http://schemas.microsoft.com/office/powerpoint/2010/main" val="126848965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Poll Title: 
https://</a:t>
            </a:r>
            <a:r>
              <a:rPr lang="en-US" dirty="0" err="1"/>
              <a:t>www.polleverywhere.com</a:t>
            </a:r>
            <a:r>
              <a:rPr lang="en-US" dirty="0"/>
              <a:t>/</a:t>
            </a:r>
            <a:r>
              <a:rPr lang="en-US" dirty="0" err="1"/>
              <a:t>multiple_choice_polls</a:t>
            </a:r>
            <a:r>
              <a:rPr lang="en-US" dirty="0"/>
              <a:t>/Q0z2UVDeN4oW8ZM</a:t>
            </a:r>
          </a:p>
        </p:txBody>
      </p:sp>
      <p:sp>
        <p:nvSpPr>
          <p:cNvPr id="4" name="Slide Number Placeholder 3"/>
          <p:cNvSpPr>
            <a:spLocks noGrp="1"/>
          </p:cNvSpPr>
          <p:nvPr>
            <p:ph type="sldNum" sz="quarter" idx="10"/>
          </p:nvPr>
        </p:nvSpPr>
        <p:spPr/>
        <p:txBody>
          <a:bodyPr/>
          <a:lstStyle/>
          <a:p>
            <a:fld id="{72D3E9E5-B5FD-4D97-9B46-15C8A601CE1E}" type="slidenum">
              <a:rPr lang="en-US" smtClean="0"/>
              <a:t>14</a:t>
            </a:fld>
            <a:endParaRPr lang="en-US"/>
          </a:p>
        </p:txBody>
      </p:sp>
      <p:sp>
        <p:nvSpPr>
          <p:cNvPr id="5" name="TextBox 4"/>
          <p:cNvSpPr txBox="1"/>
          <p:nvPr/>
        </p:nvSpPr>
        <p:spPr>
          <a:xfrm>
            <a:off x="0" y="0"/>
            <a:ext cx="3810000" cy="1270000"/>
          </a:xfrm>
          <a:prstGeom prst="rect">
            <a:avLst/>
          </a:prstGeom>
          <a:noFill/>
        </p:spPr>
        <p:txBody>
          <a:bodyPr vert="horz" rtlCol="0">
            <a:spAutoFit/>
          </a:bodyPr>
          <a:lstStyle/>
          <a:p>
            <a:endParaRPr lang="en-US"/>
          </a:p>
        </p:txBody>
      </p:sp>
    </p:spTree>
    <p:extLst>
      <p:ext uri="{BB962C8B-B14F-4D97-AF65-F5344CB8AC3E}">
        <p14:creationId xmlns:p14="http://schemas.microsoft.com/office/powerpoint/2010/main" val="2761969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E23D9040-1B63-4934-9543-A474A09ADAAE}" type="slidenum">
              <a:rPr lang="en-US" smtClean="0"/>
              <a:pPr>
                <a:defRPr/>
              </a:pPr>
              <a:t>15</a:t>
            </a:fld>
            <a:endParaRPr lang="en-US"/>
          </a:p>
        </p:txBody>
      </p:sp>
    </p:spTree>
    <p:extLst>
      <p:ext uri="{BB962C8B-B14F-4D97-AF65-F5344CB8AC3E}">
        <p14:creationId xmlns:p14="http://schemas.microsoft.com/office/powerpoint/2010/main" val="168363166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en-US" dirty="0">
                <a:solidFill>
                  <a:srgbClr val="FF0000"/>
                </a:solidFill>
              </a:rPr>
              <a:t>Dependent variables: cleaner, faster, fewer errors, …</a:t>
            </a:r>
            <a:endParaRPr lang="en-US" dirty="0"/>
          </a:p>
        </p:txBody>
      </p:sp>
      <p:sp>
        <p:nvSpPr>
          <p:cNvPr id="4" name="Slide Number Placeholder 3"/>
          <p:cNvSpPr>
            <a:spLocks noGrp="1"/>
          </p:cNvSpPr>
          <p:nvPr>
            <p:ph type="sldNum" sz="quarter" idx="10"/>
          </p:nvPr>
        </p:nvSpPr>
        <p:spPr/>
        <p:txBody>
          <a:bodyPr/>
          <a:lstStyle/>
          <a:p>
            <a:pPr>
              <a:defRPr/>
            </a:pPr>
            <a:fld id="{E23D9040-1B63-4934-9543-A474A09ADAAE}" type="slidenum">
              <a:rPr lang="en-US" smtClean="0"/>
              <a:pPr>
                <a:defRPr/>
              </a:pPr>
              <a:t>16</a:t>
            </a:fld>
            <a:endParaRPr lang="en-US"/>
          </a:p>
        </p:txBody>
      </p:sp>
    </p:spTree>
    <p:extLst>
      <p:ext uri="{BB962C8B-B14F-4D97-AF65-F5344CB8AC3E}">
        <p14:creationId xmlns:p14="http://schemas.microsoft.com/office/powerpoint/2010/main" val="63984335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2D3E9E5-B5FD-4D97-9B46-15C8A601CE1E}" type="slidenum">
              <a:rPr lang="en-US" smtClean="0"/>
              <a:t>17</a:t>
            </a:fld>
            <a:endParaRPr lang="en-US"/>
          </a:p>
        </p:txBody>
      </p:sp>
    </p:spTree>
    <p:extLst>
      <p:ext uri="{BB962C8B-B14F-4D97-AF65-F5344CB8AC3E}">
        <p14:creationId xmlns:p14="http://schemas.microsoft.com/office/powerpoint/2010/main" val="267797038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2D3E9E5-B5FD-4D97-9B46-15C8A601CE1E}" type="slidenum">
              <a:rPr lang="en-US" smtClean="0"/>
              <a:t>18</a:t>
            </a:fld>
            <a:endParaRPr lang="en-US"/>
          </a:p>
        </p:txBody>
      </p:sp>
    </p:spTree>
    <p:extLst>
      <p:ext uri="{BB962C8B-B14F-4D97-AF65-F5344CB8AC3E}">
        <p14:creationId xmlns:p14="http://schemas.microsoft.com/office/powerpoint/2010/main" val="18887322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2D3E9E5-B5FD-4D97-9B46-15C8A601CE1E}" type="slidenum">
              <a:rPr lang="en-US" smtClean="0"/>
              <a:t>19</a:t>
            </a:fld>
            <a:endParaRPr lang="en-US"/>
          </a:p>
        </p:txBody>
      </p:sp>
    </p:spTree>
    <p:extLst>
      <p:ext uri="{BB962C8B-B14F-4D97-AF65-F5344CB8AC3E}">
        <p14:creationId xmlns:p14="http://schemas.microsoft.com/office/powerpoint/2010/main" val="261309139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2D3E9E5-B5FD-4D97-9B46-15C8A601CE1E}" type="slidenum">
              <a:rPr lang="en-US" smtClean="0"/>
              <a:t>20</a:t>
            </a:fld>
            <a:endParaRPr lang="en-US"/>
          </a:p>
        </p:txBody>
      </p:sp>
    </p:spTree>
    <p:extLst>
      <p:ext uri="{BB962C8B-B14F-4D97-AF65-F5344CB8AC3E}">
        <p14:creationId xmlns:p14="http://schemas.microsoft.com/office/powerpoint/2010/main" val="379279903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E23D9040-1B63-4934-9543-A474A09ADAAE}" type="slidenum">
              <a:rPr lang="en-US" smtClean="0"/>
              <a:pPr>
                <a:defRPr/>
              </a:pPr>
              <a:t>3</a:t>
            </a:fld>
            <a:endParaRPr lang="en-US"/>
          </a:p>
        </p:txBody>
      </p:sp>
    </p:spTree>
    <p:extLst>
      <p:ext uri="{BB962C8B-B14F-4D97-AF65-F5344CB8AC3E}">
        <p14:creationId xmlns:p14="http://schemas.microsoft.com/office/powerpoint/2010/main" val="425751078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2D3E9E5-B5FD-4D97-9B46-15C8A601CE1E}" type="slidenum">
              <a:rPr lang="en-US" smtClean="0"/>
              <a:t>21</a:t>
            </a:fld>
            <a:endParaRPr lang="en-US"/>
          </a:p>
        </p:txBody>
      </p:sp>
    </p:spTree>
    <p:extLst>
      <p:ext uri="{BB962C8B-B14F-4D97-AF65-F5344CB8AC3E}">
        <p14:creationId xmlns:p14="http://schemas.microsoft.com/office/powerpoint/2010/main" val="305686726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2D3E9E5-B5FD-4D97-9B46-15C8A601CE1E}" type="slidenum">
              <a:rPr lang="en-US" smtClean="0"/>
              <a:t>22</a:t>
            </a:fld>
            <a:endParaRPr lang="en-US"/>
          </a:p>
        </p:txBody>
      </p:sp>
    </p:spTree>
    <p:extLst>
      <p:ext uri="{BB962C8B-B14F-4D97-AF65-F5344CB8AC3E}">
        <p14:creationId xmlns:p14="http://schemas.microsoft.com/office/powerpoint/2010/main" val="75770167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2D3E9E5-B5FD-4D97-9B46-15C8A601CE1E}" type="slidenum">
              <a:rPr lang="en-US" smtClean="0"/>
              <a:t>23</a:t>
            </a:fld>
            <a:endParaRPr lang="en-US"/>
          </a:p>
        </p:txBody>
      </p:sp>
    </p:spTree>
    <p:extLst>
      <p:ext uri="{BB962C8B-B14F-4D97-AF65-F5344CB8AC3E}">
        <p14:creationId xmlns:p14="http://schemas.microsoft.com/office/powerpoint/2010/main" val="42497635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2D3E9E5-B5FD-4D97-9B46-15C8A601CE1E}" type="slidenum">
              <a:rPr lang="en-US" smtClean="0"/>
              <a:t>24</a:t>
            </a:fld>
            <a:endParaRPr lang="en-US"/>
          </a:p>
        </p:txBody>
      </p:sp>
    </p:spTree>
    <p:extLst>
      <p:ext uri="{BB962C8B-B14F-4D97-AF65-F5344CB8AC3E}">
        <p14:creationId xmlns:p14="http://schemas.microsoft.com/office/powerpoint/2010/main" val="97134500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2D3E9E5-B5FD-4D97-9B46-15C8A601CE1E}" type="slidenum">
              <a:rPr lang="en-US" smtClean="0"/>
              <a:t>25</a:t>
            </a:fld>
            <a:endParaRPr lang="en-US"/>
          </a:p>
        </p:txBody>
      </p:sp>
    </p:spTree>
    <p:extLst>
      <p:ext uri="{BB962C8B-B14F-4D97-AF65-F5344CB8AC3E}">
        <p14:creationId xmlns:p14="http://schemas.microsoft.com/office/powerpoint/2010/main" val="242487552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2D3E9E5-B5FD-4D97-9B46-15C8A601CE1E}" type="slidenum">
              <a:rPr lang="en-US" smtClean="0"/>
              <a:t>26</a:t>
            </a:fld>
            <a:endParaRPr lang="en-US"/>
          </a:p>
        </p:txBody>
      </p:sp>
    </p:spTree>
    <p:extLst>
      <p:ext uri="{BB962C8B-B14F-4D97-AF65-F5344CB8AC3E}">
        <p14:creationId xmlns:p14="http://schemas.microsoft.com/office/powerpoint/2010/main" val="260515913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2D3E9E5-B5FD-4D97-9B46-15C8A601CE1E}" type="slidenum">
              <a:rPr lang="en-US" smtClean="0"/>
              <a:t>27</a:t>
            </a:fld>
            <a:endParaRPr lang="en-US"/>
          </a:p>
        </p:txBody>
      </p:sp>
    </p:spTree>
    <p:extLst>
      <p:ext uri="{BB962C8B-B14F-4D97-AF65-F5344CB8AC3E}">
        <p14:creationId xmlns:p14="http://schemas.microsoft.com/office/powerpoint/2010/main" val="204506138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2D3E9E5-B5FD-4D97-9B46-15C8A601CE1E}" type="slidenum">
              <a:rPr lang="en-US" smtClean="0"/>
              <a:t>28</a:t>
            </a:fld>
            <a:endParaRPr lang="en-US"/>
          </a:p>
        </p:txBody>
      </p:sp>
    </p:spTree>
    <p:extLst>
      <p:ext uri="{BB962C8B-B14F-4D97-AF65-F5344CB8AC3E}">
        <p14:creationId xmlns:p14="http://schemas.microsoft.com/office/powerpoint/2010/main" val="152584239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E23D9040-1B63-4934-9543-A474A09ADAAE}" type="slidenum">
              <a:rPr lang="en-US" smtClean="0"/>
              <a:pPr>
                <a:defRPr/>
              </a:pPr>
              <a:t>29</a:t>
            </a:fld>
            <a:endParaRPr lang="en-US"/>
          </a:p>
        </p:txBody>
      </p:sp>
    </p:spTree>
    <p:extLst>
      <p:ext uri="{BB962C8B-B14F-4D97-AF65-F5344CB8AC3E}">
        <p14:creationId xmlns:p14="http://schemas.microsoft.com/office/powerpoint/2010/main" val="138636904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E23D9040-1B63-4934-9543-A474A09ADAAE}" type="slidenum">
              <a:rPr lang="en-US" smtClean="0"/>
              <a:pPr>
                <a:defRPr/>
              </a:pPr>
              <a:t>30</a:t>
            </a:fld>
            <a:endParaRPr lang="en-US"/>
          </a:p>
        </p:txBody>
      </p:sp>
    </p:spTree>
    <p:extLst>
      <p:ext uri="{BB962C8B-B14F-4D97-AF65-F5344CB8AC3E}">
        <p14:creationId xmlns:p14="http://schemas.microsoft.com/office/powerpoint/2010/main" val="336477946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E23D9040-1B63-4934-9543-A474A09ADAAE}" type="slidenum">
              <a:rPr lang="en-US" smtClean="0"/>
              <a:pPr>
                <a:defRPr/>
              </a:pPr>
              <a:t>4</a:t>
            </a:fld>
            <a:endParaRPr lang="en-US"/>
          </a:p>
        </p:txBody>
      </p:sp>
    </p:spTree>
    <p:extLst>
      <p:ext uri="{BB962C8B-B14F-4D97-AF65-F5344CB8AC3E}">
        <p14:creationId xmlns:p14="http://schemas.microsoft.com/office/powerpoint/2010/main" val="257812625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E23D9040-1B63-4934-9543-A474A09ADAAE}" type="slidenum">
              <a:rPr lang="en-US" smtClean="0"/>
              <a:pPr>
                <a:defRPr/>
              </a:pPr>
              <a:t>31</a:t>
            </a:fld>
            <a:endParaRPr lang="en-US"/>
          </a:p>
        </p:txBody>
      </p:sp>
    </p:spTree>
    <p:extLst>
      <p:ext uri="{BB962C8B-B14F-4D97-AF65-F5344CB8AC3E}">
        <p14:creationId xmlns:p14="http://schemas.microsoft.com/office/powerpoint/2010/main" val="378965436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E23D9040-1B63-4934-9543-A474A09ADAAE}" type="slidenum">
              <a:rPr lang="en-US" smtClean="0"/>
              <a:pPr>
                <a:defRPr/>
              </a:pPr>
              <a:t>32</a:t>
            </a:fld>
            <a:endParaRPr lang="en-US"/>
          </a:p>
        </p:txBody>
      </p:sp>
    </p:spTree>
    <p:extLst>
      <p:ext uri="{BB962C8B-B14F-4D97-AF65-F5344CB8AC3E}">
        <p14:creationId xmlns:p14="http://schemas.microsoft.com/office/powerpoint/2010/main" val="2542037300"/>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E23D9040-1B63-4934-9543-A474A09ADAAE}" type="slidenum">
              <a:rPr lang="en-US" smtClean="0"/>
              <a:pPr>
                <a:defRPr/>
              </a:pPr>
              <a:t>33</a:t>
            </a:fld>
            <a:endParaRPr lang="en-US"/>
          </a:p>
        </p:txBody>
      </p:sp>
    </p:spTree>
    <p:extLst>
      <p:ext uri="{BB962C8B-B14F-4D97-AF65-F5344CB8AC3E}">
        <p14:creationId xmlns:p14="http://schemas.microsoft.com/office/powerpoint/2010/main" val="1080928629"/>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E23D9040-1B63-4934-9543-A474A09ADAAE}" type="slidenum">
              <a:rPr lang="en-US" smtClean="0"/>
              <a:pPr>
                <a:defRPr/>
              </a:pPr>
              <a:t>34</a:t>
            </a:fld>
            <a:endParaRPr lang="en-US"/>
          </a:p>
        </p:txBody>
      </p:sp>
    </p:spTree>
    <p:extLst>
      <p:ext uri="{BB962C8B-B14F-4D97-AF65-F5344CB8AC3E}">
        <p14:creationId xmlns:p14="http://schemas.microsoft.com/office/powerpoint/2010/main" val="382645096"/>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E23D9040-1B63-4934-9543-A474A09ADAAE}" type="slidenum">
              <a:rPr lang="en-US" smtClean="0"/>
              <a:pPr>
                <a:defRPr/>
              </a:pPr>
              <a:t>35</a:t>
            </a:fld>
            <a:endParaRPr lang="en-US"/>
          </a:p>
        </p:txBody>
      </p:sp>
    </p:spTree>
    <p:extLst>
      <p:ext uri="{BB962C8B-B14F-4D97-AF65-F5344CB8AC3E}">
        <p14:creationId xmlns:p14="http://schemas.microsoft.com/office/powerpoint/2010/main" val="853713398"/>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E23D9040-1B63-4934-9543-A474A09ADAAE}" type="slidenum">
              <a:rPr lang="en-US" smtClean="0"/>
              <a:pPr>
                <a:defRPr/>
              </a:pPr>
              <a:t>36</a:t>
            </a:fld>
            <a:endParaRPr lang="en-US"/>
          </a:p>
        </p:txBody>
      </p:sp>
    </p:spTree>
    <p:extLst>
      <p:ext uri="{BB962C8B-B14F-4D97-AF65-F5344CB8AC3E}">
        <p14:creationId xmlns:p14="http://schemas.microsoft.com/office/powerpoint/2010/main" val="797061397"/>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E23D9040-1B63-4934-9543-A474A09ADAAE}" type="slidenum">
              <a:rPr lang="en-US" smtClean="0"/>
              <a:pPr>
                <a:defRPr/>
              </a:pPr>
              <a:t>37</a:t>
            </a:fld>
            <a:endParaRPr lang="en-US"/>
          </a:p>
        </p:txBody>
      </p:sp>
    </p:spTree>
    <p:extLst>
      <p:ext uri="{BB962C8B-B14F-4D97-AF65-F5344CB8AC3E}">
        <p14:creationId xmlns:p14="http://schemas.microsoft.com/office/powerpoint/2010/main" val="2963474478"/>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E23D9040-1B63-4934-9543-A474A09ADAAE}" type="slidenum">
              <a:rPr lang="en-US" smtClean="0"/>
              <a:pPr>
                <a:defRPr/>
              </a:pPr>
              <a:t>38</a:t>
            </a:fld>
            <a:endParaRPr lang="en-US"/>
          </a:p>
        </p:txBody>
      </p:sp>
    </p:spTree>
    <p:extLst>
      <p:ext uri="{BB962C8B-B14F-4D97-AF65-F5344CB8AC3E}">
        <p14:creationId xmlns:p14="http://schemas.microsoft.com/office/powerpoint/2010/main" val="2964319209"/>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https://</a:t>
            </a:r>
            <a:r>
              <a:rPr lang="en-US" dirty="0" err="1"/>
              <a:t>www.youtube.com</a:t>
            </a:r>
            <a:r>
              <a:rPr lang="en-US" dirty="0"/>
              <a:t>/</a:t>
            </a:r>
            <a:r>
              <a:rPr lang="en-US" dirty="0" err="1"/>
              <a:t>watch?v</a:t>
            </a:r>
            <a:r>
              <a:rPr lang="en-US" dirty="0"/>
              <a:t>=71bH8z6iqSc</a:t>
            </a:r>
          </a:p>
        </p:txBody>
      </p:sp>
      <p:sp>
        <p:nvSpPr>
          <p:cNvPr id="4" name="Slide Number Placeholder 3"/>
          <p:cNvSpPr>
            <a:spLocks noGrp="1"/>
          </p:cNvSpPr>
          <p:nvPr>
            <p:ph type="sldNum" sz="quarter" idx="5"/>
          </p:nvPr>
        </p:nvSpPr>
        <p:spPr/>
        <p:txBody>
          <a:bodyPr/>
          <a:lstStyle/>
          <a:p>
            <a:pPr>
              <a:defRPr/>
            </a:pPr>
            <a:fld id="{E23D9040-1B63-4934-9543-A474A09ADAAE}" type="slidenum">
              <a:rPr lang="en-US" smtClean="0"/>
              <a:pPr>
                <a:defRPr/>
              </a:pPr>
              <a:t>40</a:t>
            </a:fld>
            <a:endParaRPr lang="en-US"/>
          </a:p>
        </p:txBody>
      </p:sp>
    </p:spTree>
    <p:extLst>
      <p:ext uri="{BB962C8B-B14F-4D97-AF65-F5344CB8AC3E}">
        <p14:creationId xmlns:p14="http://schemas.microsoft.com/office/powerpoint/2010/main" val="4045830112"/>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E23D9040-1B63-4934-9543-A474A09ADAAE}" type="slidenum">
              <a:rPr lang="en-US" smtClean="0"/>
              <a:pPr>
                <a:defRPr/>
              </a:pPr>
              <a:t>41</a:t>
            </a:fld>
            <a:endParaRPr lang="en-US"/>
          </a:p>
        </p:txBody>
      </p:sp>
    </p:spTree>
    <p:extLst>
      <p:ext uri="{BB962C8B-B14F-4D97-AF65-F5344CB8AC3E}">
        <p14:creationId xmlns:p14="http://schemas.microsoft.com/office/powerpoint/2010/main" val="424472091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2D3E9E5-B5FD-4D97-9B46-15C8A601CE1E}" type="slidenum">
              <a:rPr lang="en-US" smtClean="0"/>
              <a:t>5</a:t>
            </a:fld>
            <a:endParaRPr lang="en-US"/>
          </a:p>
        </p:txBody>
      </p:sp>
    </p:spTree>
    <p:extLst>
      <p:ext uri="{BB962C8B-B14F-4D97-AF65-F5344CB8AC3E}">
        <p14:creationId xmlns:p14="http://schemas.microsoft.com/office/powerpoint/2010/main" val="2702120655"/>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E23D9040-1B63-4934-9543-A474A09ADAAE}" type="slidenum">
              <a:rPr lang="en-US" smtClean="0"/>
              <a:pPr>
                <a:defRPr/>
              </a:pPr>
              <a:t>43</a:t>
            </a:fld>
            <a:endParaRPr lang="en-US"/>
          </a:p>
        </p:txBody>
      </p:sp>
    </p:spTree>
    <p:extLst>
      <p:ext uri="{BB962C8B-B14F-4D97-AF65-F5344CB8AC3E}">
        <p14:creationId xmlns:p14="http://schemas.microsoft.com/office/powerpoint/2010/main" val="1010671078"/>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E23D9040-1B63-4934-9543-A474A09ADAAE}" type="slidenum">
              <a:rPr lang="en-US" smtClean="0"/>
              <a:pPr>
                <a:defRPr/>
              </a:pPr>
              <a:t>44</a:t>
            </a:fld>
            <a:endParaRPr lang="en-US"/>
          </a:p>
        </p:txBody>
      </p:sp>
    </p:spTree>
    <p:extLst>
      <p:ext uri="{BB962C8B-B14F-4D97-AF65-F5344CB8AC3E}">
        <p14:creationId xmlns:p14="http://schemas.microsoft.com/office/powerpoint/2010/main" val="386311838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2D3E9E5-B5FD-4D97-9B46-15C8A601CE1E}" type="slidenum">
              <a:rPr lang="en-US" smtClean="0"/>
              <a:t>6</a:t>
            </a:fld>
            <a:endParaRPr lang="en-US"/>
          </a:p>
        </p:txBody>
      </p:sp>
    </p:spTree>
    <p:extLst>
      <p:ext uri="{BB962C8B-B14F-4D97-AF65-F5344CB8AC3E}">
        <p14:creationId xmlns:p14="http://schemas.microsoft.com/office/powerpoint/2010/main" val="399652151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2D3E9E5-B5FD-4D97-9B46-15C8A601CE1E}" type="slidenum">
              <a:rPr lang="en-US" smtClean="0"/>
              <a:t>7</a:t>
            </a:fld>
            <a:endParaRPr lang="en-US"/>
          </a:p>
        </p:txBody>
      </p:sp>
    </p:spTree>
    <p:extLst>
      <p:ext uri="{BB962C8B-B14F-4D97-AF65-F5344CB8AC3E}">
        <p14:creationId xmlns:p14="http://schemas.microsoft.com/office/powerpoint/2010/main" val="87973551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2D3E9E5-B5FD-4D97-9B46-15C8A601CE1E}" type="slidenum">
              <a:rPr lang="en-US" smtClean="0"/>
              <a:t>8</a:t>
            </a:fld>
            <a:endParaRPr lang="en-US"/>
          </a:p>
        </p:txBody>
      </p:sp>
    </p:spTree>
    <p:extLst>
      <p:ext uri="{BB962C8B-B14F-4D97-AF65-F5344CB8AC3E}">
        <p14:creationId xmlns:p14="http://schemas.microsoft.com/office/powerpoint/2010/main" val="257499793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2D3E9E5-B5FD-4D97-9B46-15C8A601CE1E}" type="slidenum">
              <a:rPr lang="en-US" smtClean="0"/>
              <a:t>9</a:t>
            </a:fld>
            <a:endParaRPr lang="en-US"/>
          </a:p>
        </p:txBody>
      </p:sp>
    </p:spTree>
    <p:extLst>
      <p:ext uri="{BB962C8B-B14F-4D97-AF65-F5344CB8AC3E}">
        <p14:creationId xmlns:p14="http://schemas.microsoft.com/office/powerpoint/2010/main" val="97910277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2D3E9E5-B5FD-4D97-9B46-15C8A601CE1E}" type="slidenum">
              <a:rPr lang="en-US" smtClean="0"/>
              <a:t>10</a:t>
            </a:fld>
            <a:endParaRPr lang="en-US"/>
          </a:p>
        </p:txBody>
      </p:sp>
    </p:spTree>
    <p:extLst>
      <p:ext uri="{BB962C8B-B14F-4D97-AF65-F5344CB8AC3E}">
        <p14:creationId xmlns:p14="http://schemas.microsoft.com/office/powerpoint/2010/main" val="81584557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Tree>
    <p:extLst>
      <p:ext uri="{BB962C8B-B14F-4D97-AF65-F5344CB8AC3E}">
        <p14:creationId xmlns:p14="http://schemas.microsoft.com/office/powerpoint/2010/main" val="201866379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36623308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43700" y="76200"/>
            <a:ext cx="2171700" cy="620395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76200"/>
            <a:ext cx="6362700" cy="620395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79205024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228600" y="76200"/>
            <a:ext cx="7239000" cy="1143000"/>
          </a:xfrm>
        </p:spPr>
        <p:txBody>
          <a:bodyPr/>
          <a:lstStyle/>
          <a:p>
            <a:r>
              <a:rPr lang="en-US"/>
              <a:t>Click to edit Master title style</a:t>
            </a:r>
          </a:p>
        </p:txBody>
      </p:sp>
      <p:sp>
        <p:nvSpPr>
          <p:cNvPr id="3" name="Table Placeholder 2"/>
          <p:cNvSpPr>
            <a:spLocks noGrp="1"/>
          </p:cNvSpPr>
          <p:nvPr>
            <p:ph type="tbl" idx="1"/>
          </p:nvPr>
        </p:nvSpPr>
        <p:spPr>
          <a:xfrm>
            <a:off x="228600" y="1403350"/>
            <a:ext cx="8686800" cy="4876800"/>
          </a:xfrm>
        </p:spPr>
        <p:txBody>
          <a:bodyPr/>
          <a:lstStyle/>
          <a:p>
            <a:pPr lvl="0"/>
            <a:endParaRPr lang="en-US" noProof="0"/>
          </a:p>
        </p:txBody>
      </p:sp>
    </p:spTree>
    <p:extLst>
      <p:ext uri="{BB962C8B-B14F-4D97-AF65-F5344CB8AC3E}">
        <p14:creationId xmlns:p14="http://schemas.microsoft.com/office/powerpoint/2010/main" val="113717933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Date Placeholder 3"/>
          <p:cNvSpPr>
            <a:spLocks noGrp="1"/>
          </p:cNvSpPr>
          <p:nvPr>
            <p:ph type="dt" sz="half" idx="10"/>
          </p:nvPr>
        </p:nvSpPr>
        <p:spPr/>
        <p:txBody>
          <a:bodyPr/>
          <a:lstStyle>
            <a:lvl1pPr>
              <a:defRPr/>
            </a:lvl1pPr>
          </a:lstStyle>
          <a:p>
            <a:pPr>
              <a:defRPr/>
            </a:pPr>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D82C0A2D-5AE3-4047-9CB4-0D3EDB62738B}" type="slidenum">
              <a:rPr lang="en-US"/>
              <a:pPr>
                <a:defRPr/>
              </a:pPr>
              <a:t>‹#›</a:t>
            </a:fld>
            <a:endParaRPr lang="en-US"/>
          </a:p>
        </p:txBody>
      </p:sp>
    </p:spTree>
    <p:extLst>
      <p:ext uri="{BB962C8B-B14F-4D97-AF65-F5344CB8AC3E}">
        <p14:creationId xmlns:p14="http://schemas.microsoft.com/office/powerpoint/2010/main" val="288989937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1A81F048-8309-42C4-BAB4-95E1694DC5D5}" type="slidenum">
              <a:rPr lang="en-US"/>
              <a:pPr>
                <a:defRPr/>
              </a:pPr>
              <a:t>‹#›</a:t>
            </a:fld>
            <a:endParaRPr lang="en-US"/>
          </a:p>
        </p:txBody>
      </p:sp>
    </p:spTree>
    <p:extLst>
      <p:ext uri="{BB962C8B-B14F-4D97-AF65-F5344CB8AC3E}">
        <p14:creationId xmlns:p14="http://schemas.microsoft.com/office/powerpoint/2010/main" val="118527914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pPr>
              <a:defRPr/>
            </a:pPr>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C3CBAE3E-677B-4ABC-9EDA-2F5B402A036F}" type="slidenum">
              <a:rPr lang="en-US"/>
              <a:pPr>
                <a:defRPr/>
              </a:pPr>
              <a:t>‹#›</a:t>
            </a:fld>
            <a:endParaRPr lang="en-US"/>
          </a:p>
        </p:txBody>
      </p:sp>
    </p:spTree>
    <p:extLst>
      <p:ext uri="{BB962C8B-B14F-4D97-AF65-F5344CB8AC3E}">
        <p14:creationId xmlns:p14="http://schemas.microsoft.com/office/powerpoint/2010/main" val="317566483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1403350"/>
            <a:ext cx="42672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403350"/>
            <a:ext cx="42672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p:cNvSpPr>
            <a:spLocks noGrp="1"/>
          </p:cNvSpPr>
          <p:nvPr>
            <p:ph type="dt" sz="half" idx="10"/>
          </p:nvPr>
        </p:nvSpPr>
        <p:spPr/>
        <p:txBody>
          <a:bodyPr/>
          <a:lstStyle>
            <a:lvl1pPr>
              <a:defRPr/>
            </a:lvl1pPr>
          </a:lstStyle>
          <a:p>
            <a:pPr>
              <a:defRPr/>
            </a:pPr>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C500AEF8-F354-48FF-9AB8-225D809C28CD}" type="slidenum">
              <a:rPr lang="en-US"/>
              <a:pPr>
                <a:defRPr/>
              </a:pPr>
              <a:t>‹#›</a:t>
            </a:fld>
            <a:endParaRPr lang="en-US"/>
          </a:p>
        </p:txBody>
      </p:sp>
    </p:spTree>
    <p:extLst>
      <p:ext uri="{BB962C8B-B14F-4D97-AF65-F5344CB8AC3E}">
        <p14:creationId xmlns:p14="http://schemas.microsoft.com/office/powerpoint/2010/main" val="263021137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p:cNvSpPr>
            <a:spLocks noGrp="1"/>
          </p:cNvSpPr>
          <p:nvPr>
            <p:ph type="dt" sz="half" idx="10"/>
          </p:nvPr>
        </p:nvSpPr>
        <p:spPr/>
        <p:txBody>
          <a:bodyPr/>
          <a:lstStyle>
            <a:lvl1pPr>
              <a:defRPr/>
            </a:lvl1pPr>
          </a:lstStyle>
          <a:p>
            <a:pPr>
              <a:defRPr/>
            </a:pPr>
            <a:endParaRPr lang="en-US"/>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pPr>
              <a:defRPr/>
            </a:pPr>
            <a:fld id="{BD83EC49-2C2C-4E36-9971-F8F9E3114E56}" type="slidenum">
              <a:rPr lang="en-US"/>
              <a:pPr>
                <a:defRPr/>
              </a:pPr>
              <a:t>‹#›</a:t>
            </a:fld>
            <a:endParaRPr lang="en-US"/>
          </a:p>
        </p:txBody>
      </p:sp>
    </p:spTree>
    <p:extLst>
      <p:ext uri="{BB962C8B-B14F-4D97-AF65-F5344CB8AC3E}">
        <p14:creationId xmlns:p14="http://schemas.microsoft.com/office/powerpoint/2010/main" val="147638953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p:cNvSpPr>
            <a:spLocks noGrp="1"/>
          </p:cNvSpPr>
          <p:nvPr>
            <p:ph type="dt" sz="half" idx="10"/>
          </p:nvPr>
        </p:nvSpPr>
        <p:spPr/>
        <p:txBody>
          <a:bodyPr/>
          <a:lstStyle>
            <a:lvl1pPr>
              <a:defRPr/>
            </a:lvl1pPr>
          </a:lstStyle>
          <a:p>
            <a:pPr>
              <a:defRPr/>
            </a:pPr>
            <a:endParaRPr 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pPr>
              <a:defRPr/>
            </a:pPr>
            <a:fld id="{6A825B6F-16B1-48F8-9519-81AB1964C3F2}" type="slidenum">
              <a:rPr lang="en-US"/>
              <a:pPr>
                <a:defRPr/>
              </a:pPr>
              <a:t>‹#›</a:t>
            </a:fld>
            <a:endParaRPr lang="en-US"/>
          </a:p>
        </p:txBody>
      </p:sp>
    </p:spTree>
    <p:extLst>
      <p:ext uri="{BB962C8B-B14F-4D97-AF65-F5344CB8AC3E}">
        <p14:creationId xmlns:p14="http://schemas.microsoft.com/office/powerpoint/2010/main" val="20910905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endParaRPr lang="en-US"/>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pPr>
              <a:defRPr/>
            </a:pPr>
            <a:fld id="{F5F67CDB-BA6F-4EF1-A4AE-953EB94FDD6B}" type="slidenum">
              <a:rPr lang="en-US"/>
              <a:pPr>
                <a:defRPr/>
              </a:pPr>
              <a:t>‹#›</a:t>
            </a:fld>
            <a:endParaRPr lang="en-US"/>
          </a:p>
        </p:txBody>
      </p:sp>
    </p:spTree>
    <p:extLst>
      <p:ext uri="{BB962C8B-B14F-4D97-AF65-F5344CB8AC3E}">
        <p14:creationId xmlns:p14="http://schemas.microsoft.com/office/powerpoint/2010/main" val="21989961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67921743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798AAF55-0D74-4AB9-A3AB-80DD260284A5}" type="slidenum">
              <a:rPr lang="en-US"/>
              <a:pPr>
                <a:defRPr/>
              </a:pPr>
              <a:t>‹#›</a:t>
            </a:fld>
            <a:endParaRPr lang="en-US"/>
          </a:p>
        </p:txBody>
      </p:sp>
    </p:spTree>
    <p:extLst>
      <p:ext uri="{BB962C8B-B14F-4D97-AF65-F5344CB8AC3E}">
        <p14:creationId xmlns:p14="http://schemas.microsoft.com/office/powerpoint/2010/main" val="358435783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BC4DF79E-DFC7-4F2E-97F9-6DDCB0177300}" type="slidenum">
              <a:rPr lang="en-US"/>
              <a:pPr>
                <a:defRPr/>
              </a:pPr>
              <a:t>‹#›</a:t>
            </a:fld>
            <a:endParaRPr lang="en-US"/>
          </a:p>
        </p:txBody>
      </p:sp>
    </p:spTree>
    <p:extLst>
      <p:ext uri="{BB962C8B-B14F-4D97-AF65-F5344CB8AC3E}">
        <p14:creationId xmlns:p14="http://schemas.microsoft.com/office/powerpoint/2010/main" val="68098362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9C257D16-6006-4A87-BBAB-20AD2D64F6EC}" type="slidenum">
              <a:rPr lang="en-US"/>
              <a:pPr>
                <a:defRPr/>
              </a:pPr>
              <a:t>‹#›</a:t>
            </a:fld>
            <a:endParaRPr lang="en-US"/>
          </a:p>
        </p:txBody>
      </p:sp>
    </p:spTree>
    <p:extLst>
      <p:ext uri="{BB962C8B-B14F-4D97-AF65-F5344CB8AC3E}">
        <p14:creationId xmlns:p14="http://schemas.microsoft.com/office/powerpoint/2010/main" val="102793270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43700" y="76200"/>
            <a:ext cx="2171700" cy="620395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76200"/>
            <a:ext cx="6362700" cy="620395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8C21ED1F-6608-4718-A2BE-DF1F1211AA91}" type="slidenum">
              <a:rPr lang="en-US"/>
              <a:pPr>
                <a:defRPr/>
              </a:pPr>
              <a:t>‹#›</a:t>
            </a:fld>
            <a:endParaRPr lang="en-US"/>
          </a:p>
        </p:txBody>
      </p:sp>
    </p:spTree>
    <p:extLst>
      <p:ext uri="{BB962C8B-B14F-4D97-AF65-F5344CB8AC3E}">
        <p14:creationId xmlns:p14="http://schemas.microsoft.com/office/powerpoint/2010/main" val="221258753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Date Placeholder 3"/>
          <p:cNvSpPr>
            <a:spLocks noGrp="1"/>
          </p:cNvSpPr>
          <p:nvPr>
            <p:ph type="dt" sz="half" idx="10"/>
          </p:nvPr>
        </p:nvSpPr>
        <p:spPr/>
        <p:txBody>
          <a:bodyPr/>
          <a:lstStyle>
            <a:lvl1pPr>
              <a:defRPr/>
            </a:lvl1pPr>
          </a:lstStyle>
          <a:p>
            <a:pPr>
              <a:defRPr/>
            </a:pPr>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1465F5C4-E537-4762-AACC-756C1B80A326}" type="slidenum">
              <a:rPr lang="en-US"/>
              <a:pPr>
                <a:defRPr/>
              </a:pPr>
              <a:t>‹#›</a:t>
            </a:fld>
            <a:endParaRPr lang="en-US"/>
          </a:p>
        </p:txBody>
      </p:sp>
    </p:spTree>
    <p:extLst>
      <p:ext uri="{BB962C8B-B14F-4D97-AF65-F5344CB8AC3E}">
        <p14:creationId xmlns:p14="http://schemas.microsoft.com/office/powerpoint/2010/main" val="308996377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7572F8B8-338F-49BE-B5B2-7A8ECF739990}" type="slidenum">
              <a:rPr lang="en-US"/>
              <a:pPr>
                <a:defRPr/>
              </a:pPr>
              <a:t>‹#›</a:t>
            </a:fld>
            <a:endParaRPr lang="en-US"/>
          </a:p>
        </p:txBody>
      </p:sp>
    </p:spTree>
    <p:extLst>
      <p:ext uri="{BB962C8B-B14F-4D97-AF65-F5344CB8AC3E}">
        <p14:creationId xmlns:p14="http://schemas.microsoft.com/office/powerpoint/2010/main" val="61706813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pPr>
              <a:defRPr/>
            </a:pPr>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E9A79411-A263-44DF-BCB3-4E77ADBA9099}" type="slidenum">
              <a:rPr lang="en-US"/>
              <a:pPr>
                <a:defRPr/>
              </a:pPr>
              <a:t>‹#›</a:t>
            </a:fld>
            <a:endParaRPr lang="en-US"/>
          </a:p>
        </p:txBody>
      </p:sp>
    </p:spTree>
    <p:extLst>
      <p:ext uri="{BB962C8B-B14F-4D97-AF65-F5344CB8AC3E}">
        <p14:creationId xmlns:p14="http://schemas.microsoft.com/office/powerpoint/2010/main" val="409818912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1403350"/>
            <a:ext cx="42672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403350"/>
            <a:ext cx="42672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p:cNvSpPr>
            <a:spLocks noGrp="1"/>
          </p:cNvSpPr>
          <p:nvPr>
            <p:ph type="dt" sz="half" idx="10"/>
          </p:nvPr>
        </p:nvSpPr>
        <p:spPr/>
        <p:txBody>
          <a:bodyPr/>
          <a:lstStyle>
            <a:lvl1pPr>
              <a:defRPr/>
            </a:lvl1pPr>
          </a:lstStyle>
          <a:p>
            <a:pPr>
              <a:defRPr/>
            </a:pPr>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C9CC242E-3CE4-401B-A54E-3BCB6ED6A54C}" type="slidenum">
              <a:rPr lang="en-US"/>
              <a:pPr>
                <a:defRPr/>
              </a:pPr>
              <a:t>‹#›</a:t>
            </a:fld>
            <a:endParaRPr lang="en-US"/>
          </a:p>
        </p:txBody>
      </p:sp>
    </p:spTree>
    <p:extLst>
      <p:ext uri="{BB962C8B-B14F-4D97-AF65-F5344CB8AC3E}">
        <p14:creationId xmlns:p14="http://schemas.microsoft.com/office/powerpoint/2010/main" val="237495098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p:cNvSpPr>
            <a:spLocks noGrp="1"/>
          </p:cNvSpPr>
          <p:nvPr>
            <p:ph type="dt" sz="half" idx="10"/>
          </p:nvPr>
        </p:nvSpPr>
        <p:spPr/>
        <p:txBody>
          <a:bodyPr/>
          <a:lstStyle>
            <a:lvl1pPr>
              <a:defRPr/>
            </a:lvl1pPr>
          </a:lstStyle>
          <a:p>
            <a:pPr>
              <a:defRPr/>
            </a:pPr>
            <a:endParaRPr lang="en-US"/>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pPr>
              <a:defRPr/>
            </a:pPr>
            <a:fld id="{75405BD0-C3F7-4230-A13E-B8C1D74B0B38}" type="slidenum">
              <a:rPr lang="en-US"/>
              <a:pPr>
                <a:defRPr/>
              </a:pPr>
              <a:t>‹#›</a:t>
            </a:fld>
            <a:endParaRPr lang="en-US"/>
          </a:p>
        </p:txBody>
      </p:sp>
    </p:spTree>
    <p:extLst>
      <p:ext uri="{BB962C8B-B14F-4D97-AF65-F5344CB8AC3E}">
        <p14:creationId xmlns:p14="http://schemas.microsoft.com/office/powerpoint/2010/main" val="29290897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p:cNvSpPr>
            <a:spLocks noGrp="1"/>
          </p:cNvSpPr>
          <p:nvPr>
            <p:ph type="dt" sz="half" idx="10"/>
          </p:nvPr>
        </p:nvSpPr>
        <p:spPr/>
        <p:txBody>
          <a:bodyPr/>
          <a:lstStyle>
            <a:lvl1pPr>
              <a:defRPr/>
            </a:lvl1pPr>
          </a:lstStyle>
          <a:p>
            <a:pPr>
              <a:defRPr/>
            </a:pPr>
            <a:endParaRPr 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pPr>
              <a:defRPr/>
            </a:pPr>
            <a:fld id="{4BF98C80-A4A5-4AD1-8307-A5C2045F872D}" type="slidenum">
              <a:rPr lang="en-US"/>
              <a:pPr>
                <a:defRPr/>
              </a:pPr>
              <a:t>‹#›</a:t>
            </a:fld>
            <a:endParaRPr lang="en-US"/>
          </a:p>
        </p:txBody>
      </p:sp>
    </p:spTree>
    <p:extLst>
      <p:ext uri="{BB962C8B-B14F-4D97-AF65-F5344CB8AC3E}">
        <p14:creationId xmlns:p14="http://schemas.microsoft.com/office/powerpoint/2010/main" val="112828739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extLst>
      <p:ext uri="{BB962C8B-B14F-4D97-AF65-F5344CB8AC3E}">
        <p14:creationId xmlns:p14="http://schemas.microsoft.com/office/powerpoint/2010/main" val="1572079305"/>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endParaRPr lang="en-US"/>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pPr>
              <a:defRPr/>
            </a:pPr>
            <a:fld id="{7AA0741B-53FC-49A2-9F47-856AEB49292D}" type="slidenum">
              <a:rPr lang="en-US"/>
              <a:pPr>
                <a:defRPr/>
              </a:pPr>
              <a:t>‹#›</a:t>
            </a:fld>
            <a:endParaRPr lang="en-US"/>
          </a:p>
        </p:txBody>
      </p:sp>
    </p:spTree>
    <p:extLst>
      <p:ext uri="{BB962C8B-B14F-4D97-AF65-F5344CB8AC3E}">
        <p14:creationId xmlns:p14="http://schemas.microsoft.com/office/powerpoint/2010/main" val="2052301156"/>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29592AFF-6F3C-40E2-B93E-57E07CA3F013}" type="slidenum">
              <a:rPr lang="en-US"/>
              <a:pPr>
                <a:defRPr/>
              </a:pPr>
              <a:t>‹#›</a:t>
            </a:fld>
            <a:endParaRPr lang="en-US"/>
          </a:p>
        </p:txBody>
      </p:sp>
    </p:spTree>
    <p:extLst>
      <p:ext uri="{BB962C8B-B14F-4D97-AF65-F5344CB8AC3E}">
        <p14:creationId xmlns:p14="http://schemas.microsoft.com/office/powerpoint/2010/main" val="394054290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00E5229D-AF22-44FB-9541-FF843B6E1EEC}" type="slidenum">
              <a:rPr lang="en-US"/>
              <a:pPr>
                <a:defRPr/>
              </a:pPr>
              <a:t>‹#›</a:t>
            </a:fld>
            <a:endParaRPr lang="en-US"/>
          </a:p>
        </p:txBody>
      </p:sp>
    </p:spTree>
    <p:extLst>
      <p:ext uri="{BB962C8B-B14F-4D97-AF65-F5344CB8AC3E}">
        <p14:creationId xmlns:p14="http://schemas.microsoft.com/office/powerpoint/2010/main" val="1137495810"/>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AFA2CB85-8987-40DB-924D-2075EB39CE79}" type="slidenum">
              <a:rPr lang="en-US"/>
              <a:pPr>
                <a:defRPr/>
              </a:pPr>
              <a:t>‹#›</a:t>
            </a:fld>
            <a:endParaRPr lang="en-US"/>
          </a:p>
        </p:txBody>
      </p:sp>
    </p:spTree>
    <p:extLst>
      <p:ext uri="{BB962C8B-B14F-4D97-AF65-F5344CB8AC3E}">
        <p14:creationId xmlns:p14="http://schemas.microsoft.com/office/powerpoint/2010/main" val="1583930621"/>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43700" y="76200"/>
            <a:ext cx="2171700" cy="620395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76200"/>
            <a:ext cx="6362700" cy="620395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606ED6EC-BB43-412C-9708-8515FA00461A}" type="slidenum">
              <a:rPr lang="en-US"/>
              <a:pPr>
                <a:defRPr/>
              </a:pPr>
              <a:t>‹#›</a:t>
            </a:fld>
            <a:endParaRPr lang="en-US"/>
          </a:p>
        </p:txBody>
      </p:sp>
    </p:spTree>
    <p:extLst>
      <p:ext uri="{BB962C8B-B14F-4D97-AF65-F5344CB8AC3E}">
        <p14:creationId xmlns:p14="http://schemas.microsoft.com/office/powerpoint/2010/main" val="1372821987"/>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Date Placeholder 3"/>
          <p:cNvSpPr>
            <a:spLocks noGrp="1"/>
          </p:cNvSpPr>
          <p:nvPr>
            <p:ph type="dt" sz="half" idx="10"/>
          </p:nvPr>
        </p:nvSpPr>
        <p:spPr/>
        <p:txBody>
          <a:bodyPr/>
          <a:lstStyle>
            <a:lvl1pPr>
              <a:defRPr/>
            </a:lvl1pPr>
          </a:lstStyle>
          <a:p>
            <a:pPr>
              <a:defRPr/>
            </a:pPr>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D4932B58-C52C-4A9A-A5D9-24C619256ECD}" type="slidenum">
              <a:rPr lang="en-US"/>
              <a:pPr>
                <a:defRPr/>
              </a:pPr>
              <a:t>‹#›</a:t>
            </a:fld>
            <a:endParaRPr lang="en-US"/>
          </a:p>
        </p:txBody>
      </p:sp>
    </p:spTree>
    <p:extLst>
      <p:ext uri="{BB962C8B-B14F-4D97-AF65-F5344CB8AC3E}">
        <p14:creationId xmlns:p14="http://schemas.microsoft.com/office/powerpoint/2010/main" val="1896853291"/>
      </p:ext>
    </p:extLst>
  </p:cSld>
  <p:clrMapOvr>
    <a:masterClrMapping/>
  </p:clrMapOvr>
  <p:transition/>
</p:sldLayout>
</file>

<file path=ppt/slideLayouts/slideLayout3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A3EB64B5-E577-47CC-AD1B-2C89A6A362B8}" type="slidenum">
              <a:rPr lang="en-US"/>
              <a:pPr>
                <a:defRPr/>
              </a:pPr>
              <a:t>‹#›</a:t>
            </a:fld>
            <a:endParaRPr lang="en-US"/>
          </a:p>
        </p:txBody>
      </p:sp>
    </p:spTree>
    <p:extLst>
      <p:ext uri="{BB962C8B-B14F-4D97-AF65-F5344CB8AC3E}">
        <p14:creationId xmlns:p14="http://schemas.microsoft.com/office/powerpoint/2010/main" val="1997622946"/>
      </p:ext>
    </p:extLst>
  </p:cSld>
  <p:clrMapOvr>
    <a:masterClrMapping/>
  </p:clrMapOvr>
  <p:transition/>
</p:sldLayout>
</file>

<file path=ppt/slideLayouts/slideLayout3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pPr>
              <a:defRPr/>
            </a:pPr>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373FC7ED-272C-421F-A022-8A4A80B8F169}" type="slidenum">
              <a:rPr lang="en-US"/>
              <a:pPr>
                <a:defRPr/>
              </a:pPr>
              <a:t>‹#›</a:t>
            </a:fld>
            <a:endParaRPr lang="en-US"/>
          </a:p>
        </p:txBody>
      </p:sp>
    </p:spTree>
    <p:extLst>
      <p:ext uri="{BB962C8B-B14F-4D97-AF65-F5344CB8AC3E}">
        <p14:creationId xmlns:p14="http://schemas.microsoft.com/office/powerpoint/2010/main" val="3672712284"/>
      </p:ext>
    </p:extLst>
  </p:cSld>
  <p:clrMapOvr>
    <a:masterClrMapping/>
  </p:clrMapOvr>
  <p:transition/>
</p:sldLayout>
</file>

<file path=ppt/slideLayouts/slideLayout3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1403350"/>
            <a:ext cx="42672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403350"/>
            <a:ext cx="42672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p:cNvSpPr>
            <a:spLocks noGrp="1"/>
          </p:cNvSpPr>
          <p:nvPr>
            <p:ph type="dt" sz="half" idx="10"/>
          </p:nvPr>
        </p:nvSpPr>
        <p:spPr/>
        <p:txBody>
          <a:bodyPr/>
          <a:lstStyle>
            <a:lvl1pPr>
              <a:defRPr/>
            </a:lvl1pPr>
          </a:lstStyle>
          <a:p>
            <a:pPr>
              <a:defRPr/>
            </a:pPr>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DFE6FCED-6257-415A-BBFF-07FDC4BC9F12}" type="slidenum">
              <a:rPr lang="en-US"/>
              <a:pPr>
                <a:defRPr/>
              </a:pPr>
              <a:t>‹#›</a:t>
            </a:fld>
            <a:endParaRPr lang="en-US"/>
          </a:p>
        </p:txBody>
      </p:sp>
    </p:spTree>
    <p:extLst>
      <p:ext uri="{BB962C8B-B14F-4D97-AF65-F5344CB8AC3E}">
        <p14:creationId xmlns:p14="http://schemas.microsoft.com/office/powerpoint/2010/main" val="721506368"/>
      </p:ext>
    </p:extLst>
  </p:cSld>
  <p:clrMapOvr>
    <a:masterClrMapping/>
  </p:clrMapOvr>
  <p:transition/>
</p:sldLayout>
</file>

<file path=ppt/slideLayouts/slideLayout3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p:cNvSpPr>
            <a:spLocks noGrp="1"/>
          </p:cNvSpPr>
          <p:nvPr>
            <p:ph type="dt" sz="half" idx="10"/>
          </p:nvPr>
        </p:nvSpPr>
        <p:spPr/>
        <p:txBody>
          <a:bodyPr/>
          <a:lstStyle>
            <a:lvl1pPr>
              <a:defRPr/>
            </a:lvl1pPr>
          </a:lstStyle>
          <a:p>
            <a:pPr>
              <a:defRPr/>
            </a:pPr>
            <a:endParaRPr lang="en-US"/>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pPr>
              <a:defRPr/>
            </a:pPr>
            <a:fld id="{E78828CE-DC73-4146-94E2-B356F0AA1DD6}" type="slidenum">
              <a:rPr lang="en-US"/>
              <a:pPr>
                <a:defRPr/>
              </a:pPr>
              <a:t>‹#›</a:t>
            </a:fld>
            <a:endParaRPr lang="en-US"/>
          </a:p>
        </p:txBody>
      </p:sp>
    </p:spTree>
    <p:extLst>
      <p:ext uri="{BB962C8B-B14F-4D97-AF65-F5344CB8AC3E}">
        <p14:creationId xmlns:p14="http://schemas.microsoft.com/office/powerpoint/2010/main" val="1555508929"/>
      </p:ext>
    </p:extLst>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1403350"/>
            <a:ext cx="42672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403350"/>
            <a:ext cx="42672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288300231"/>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p:cNvSpPr>
            <a:spLocks noGrp="1"/>
          </p:cNvSpPr>
          <p:nvPr>
            <p:ph type="dt" sz="half" idx="10"/>
          </p:nvPr>
        </p:nvSpPr>
        <p:spPr/>
        <p:txBody>
          <a:bodyPr/>
          <a:lstStyle>
            <a:lvl1pPr>
              <a:defRPr/>
            </a:lvl1pPr>
          </a:lstStyle>
          <a:p>
            <a:pPr>
              <a:defRPr/>
            </a:pPr>
            <a:endParaRPr 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pPr>
              <a:defRPr/>
            </a:pPr>
            <a:fld id="{3E0512B0-AA45-4CDF-89E8-149BE6EC2426}" type="slidenum">
              <a:rPr lang="en-US"/>
              <a:pPr>
                <a:defRPr/>
              </a:pPr>
              <a:t>‹#›</a:t>
            </a:fld>
            <a:endParaRPr lang="en-US"/>
          </a:p>
        </p:txBody>
      </p:sp>
    </p:spTree>
    <p:extLst>
      <p:ext uri="{BB962C8B-B14F-4D97-AF65-F5344CB8AC3E}">
        <p14:creationId xmlns:p14="http://schemas.microsoft.com/office/powerpoint/2010/main" val="2448791232"/>
      </p:ext>
    </p:extLst>
  </p:cSld>
  <p:clrMapOvr>
    <a:masterClrMapping/>
  </p:clrMapOvr>
  <p:transition/>
</p:sldLayout>
</file>

<file path=ppt/slideLayouts/slideLayout4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endParaRPr lang="en-US"/>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pPr>
              <a:defRPr/>
            </a:pPr>
            <a:fld id="{F051BBEA-54F3-4A12-B902-BFACACDD4C93}" type="slidenum">
              <a:rPr lang="en-US"/>
              <a:pPr>
                <a:defRPr/>
              </a:pPr>
              <a:t>‹#›</a:t>
            </a:fld>
            <a:endParaRPr lang="en-US"/>
          </a:p>
        </p:txBody>
      </p:sp>
    </p:spTree>
    <p:extLst>
      <p:ext uri="{BB962C8B-B14F-4D97-AF65-F5344CB8AC3E}">
        <p14:creationId xmlns:p14="http://schemas.microsoft.com/office/powerpoint/2010/main" val="2656810119"/>
      </p:ext>
    </p:extLst>
  </p:cSld>
  <p:clrMapOvr>
    <a:masterClrMapping/>
  </p:clrMapOvr>
  <p:transition/>
</p:sldLayout>
</file>

<file path=ppt/slideLayouts/slideLayout4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CD8174D2-E5F8-4D24-A498-AAEAFEDD6D16}" type="slidenum">
              <a:rPr lang="en-US"/>
              <a:pPr>
                <a:defRPr/>
              </a:pPr>
              <a:t>‹#›</a:t>
            </a:fld>
            <a:endParaRPr lang="en-US"/>
          </a:p>
        </p:txBody>
      </p:sp>
    </p:spTree>
    <p:extLst>
      <p:ext uri="{BB962C8B-B14F-4D97-AF65-F5344CB8AC3E}">
        <p14:creationId xmlns:p14="http://schemas.microsoft.com/office/powerpoint/2010/main" val="1363798943"/>
      </p:ext>
    </p:extLst>
  </p:cSld>
  <p:clrMapOvr>
    <a:masterClrMapping/>
  </p:clrMapOvr>
  <p:transition/>
</p:sldLayout>
</file>

<file path=ppt/slideLayouts/slideLayout4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1A89074B-AC72-4BB5-9F7B-C1271AA44FAD}" type="slidenum">
              <a:rPr lang="en-US"/>
              <a:pPr>
                <a:defRPr/>
              </a:pPr>
              <a:t>‹#›</a:t>
            </a:fld>
            <a:endParaRPr lang="en-US"/>
          </a:p>
        </p:txBody>
      </p:sp>
    </p:spTree>
    <p:extLst>
      <p:ext uri="{BB962C8B-B14F-4D97-AF65-F5344CB8AC3E}">
        <p14:creationId xmlns:p14="http://schemas.microsoft.com/office/powerpoint/2010/main" val="633011986"/>
      </p:ext>
    </p:extLst>
  </p:cSld>
  <p:clrMapOvr>
    <a:masterClrMapping/>
  </p:clrMapOvr>
  <p:transition/>
</p:sldLayout>
</file>

<file path=ppt/slideLayouts/slideLayout4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C7F41E8B-24AD-4E3E-BAF7-6387BBF3FDF0}" type="slidenum">
              <a:rPr lang="en-US"/>
              <a:pPr>
                <a:defRPr/>
              </a:pPr>
              <a:t>‹#›</a:t>
            </a:fld>
            <a:endParaRPr lang="en-US"/>
          </a:p>
        </p:txBody>
      </p:sp>
    </p:spTree>
    <p:extLst>
      <p:ext uri="{BB962C8B-B14F-4D97-AF65-F5344CB8AC3E}">
        <p14:creationId xmlns:p14="http://schemas.microsoft.com/office/powerpoint/2010/main" val="201900058"/>
      </p:ext>
    </p:extLst>
  </p:cSld>
  <p:clrMapOvr>
    <a:masterClrMapping/>
  </p:clrMapOvr>
  <p:transition/>
</p:sldLayout>
</file>

<file path=ppt/slideLayouts/slideLayout4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43700" y="76200"/>
            <a:ext cx="2171700" cy="620395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76200"/>
            <a:ext cx="6362700" cy="620395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3791CB76-6D70-4FCB-8B6E-6252B270F812}" type="slidenum">
              <a:rPr lang="en-US"/>
              <a:pPr>
                <a:defRPr/>
              </a:pPr>
              <a:t>‹#›</a:t>
            </a:fld>
            <a:endParaRPr lang="en-US"/>
          </a:p>
        </p:txBody>
      </p:sp>
    </p:spTree>
    <p:extLst>
      <p:ext uri="{BB962C8B-B14F-4D97-AF65-F5344CB8AC3E}">
        <p14:creationId xmlns:p14="http://schemas.microsoft.com/office/powerpoint/2010/main" val="4052563773"/>
      </p:ext>
    </p:extLst>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83053826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56350642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58922831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365433287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330232287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video" Target="NULL" TargetMode="Externa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5" Type="http://schemas.openxmlformats.org/officeDocument/2006/relationships/image" Target="../media/image3.png"/><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image" Target="../media/image2.jpe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1.xml"/><Relationship Id="rId13" Type="http://schemas.openxmlformats.org/officeDocument/2006/relationships/image" Target="../media/image2.jpeg"/><Relationship Id="rId3" Type="http://schemas.openxmlformats.org/officeDocument/2006/relationships/slideLayout" Target="../slideLayouts/slideLayout26.xml"/><Relationship Id="rId7" Type="http://schemas.openxmlformats.org/officeDocument/2006/relationships/slideLayout" Target="../slideLayouts/slideLayout30.xml"/><Relationship Id="rId12" Type="http://schemas.openxmlformats.org/officeDocument/2006/relationships/theme" Target="../theme/theme3.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5" Type="http://schemas.openxmlformats.org/officeDocument/2006/relationships/slideLayout" Target="../slideLayouts/slideLayout28.xml"/><Relationship Id="rId10" Type="http://schemas.openxmlformats.org/officeDocument/2006/relationships/slideLayout" Target="../slideLayouts/slideLayout33.xml"/><Relationship Id="rId4" Type="http://schemas.openxmlformats.org/officeDocument/2006/relationships/slideLayout" Target="../slideLayouts/slideLayout27.xml"/><Relationship Id="rId9" Type="http://schemas.openxmlformats.org/officeDocument/2006/relationships/slideLayout" Target="../slideLayouts/slideLayout32.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2.xml"/><Relationship Id="rId13" Type="http://schemas.openxmlformats.org/officeDocument/2006/relationships/video" Target="NULL" TargetMode="External"/><Relationship Id="rId3" Type="http://schemas.openxmlformats.org/officeDocument/2006/relationships/slideLayout" Target="../slideLayouts/slideLayout37.xml"/><Relationship Id="rId7" Type="http://schemas.openxmlformats.org/officeDocument/2006/relationships/slideLayout" Target="../slideLayouts/slideLayout41.xml"/><Relationship Id="rId12" Type="http://schemas.openxmlformats.org/officeDocument/2006/relationships/theme" Target="../theme/theme4.xml"/><Relationship Id="rId2" Type="http://schemas.openxmlformats.org/officeDocument/2006/relationships/slideLayout" Target="../slideLayouts/slideLayout36.xml"/><Relationship Id="rId1" Type="http://schemas.openxmlformats.org/officeDocument/2006/relationships/slideLayout" Target="../slideLayouts/slideLayout35.xml"/><Relationship Id="rId6" Type="http://schemas.openxmlformats.org/officeDocument/2006/relationships/slideLayout" Target="../slideLayouts/slideLayout40.xml"/><Relationship Id="rId11" Type="http://schemas.openxmlformats.org/officeDocument/2006/relationships/slideLayout" Target="../slideLayouts/slideLayout45.xml"/><Relationship Id="rId5" Type="http://schemas.openxmlformats.org/officeDocument/2006/relationships/slideLayout" Target="../slideLayouts/slideLayout39.xml"/><Relationship Id="rId15" Type="http://schemas.openxmlformats.org/officeDocument/2006/relationships/image" Target="../media/image3.png"/><Relationship Id="rId10" Type="http://schemas.openxmlformats.org/officeDocument/2006/relationships/slideLayout" Target="../slideLayouts/slideLayout44.xml"/><Relationship Id="rId4" Type="http://schemas.openxmlformats.org/officeDocument/2006/relationships/slideLayout" Target="../slideLayouts/slideLayout38.xml"/><Relationship Id="rId9" Type="http://schemas.openxmlformats.org/officeDocument/2006/relationships/slideLayout" Target="../slideLayouts/slideLayout43.xml"/><Relationship Id="rId14" Type="http://schemas.openxmlformats.org/officeDocument/2006/relationships/image" Target="../media/image2.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4"/>
          <a:srcRect/>
          <a:stretch>
            <a:fillRect/>
          </a:stretch>
        </a:blip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228600" y="76200"/>
            <a:ext cx="72390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Text Placeholder 2"/>
          <p:cNvSpPr>
            <a:spLocks noGrp="1"/>
          </p:cNvSpPr>
          <p:nvPr>
            <p:ph type="body" idx="1"/>
          </p:nvPr>
        </p:nvSpPr>
        <p:spPr bwMode="auto">
          <a:xfrm>
            <a:off x="228600" y="1403350"/>
            <a:ext cx="8686800" cy="487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Tree>
  </p:cSld>
  <p:clrMap bg1="lt1" tx1="dk1" bg2="lt2" tx2="dk2" accent1="accent1" accent2="accent2" accent3="accent3" accent4="accent4" accent5="accent5" accent6="accent6" hlink="hlink" folHlink="folHlink"/>
  <p:sldLayoutIdLst>
    <p:sldLayoutId id="2147483655" r:id="rId1"/>
    <p:sldLayoutId id="2147483656" r:id="rId2"/>
    <p:sldLayoutId id="2147483657" r:id="rId3"/>
    <p:sldLayoutId id="2147483658" r:id="rId4"/>
    <p:sldLayoutId id="2147483659" r:id="rId5"/>
    <p:sldLayoutId id="2147483660" r:id="rId6"/>
    <p:sldLayoutId id="2147483661" r:id="rId7"/>
    <p:sldLayoutId id="2147483662" r:id="rId8"/>
    <p:sldLayoutId id="2147483663" r:id="rId9"/>
    <p:sldLayoutId id="2147483664" r:id="rId10"/>
    <p:sldLayoutId id="2147483665" r:id="rId11"/>
    <p:sldLayoutId id="2147483666" r:id="rId12"/>
  </p:sldLayoutIdLst>
  <p:txStyles>
    <p:titleStyle>
      <a:lvl1pPr algn="l" rtl="0" eaLnBrk="0" fontAlgn="base" hangingPunct="0">
        <a:spcBef>
          <a:spcPct val="0"/>
        </a:spcBef>
        <a:spcAft>
          <a:spcPct val="0"/>
        </a:spcAft>
        <a:defRPr sz="4400" b="1">
          <a:solidFill>
            <a:schemeClr val="bg1"/>
          </a:solidFill>
          <a:latin typeface="+mj-lt"/>
          <a:ea typeface="+mj-ea"/>
          <a:cs typeface="+mj-cs"/>
        </a:defRPr>
      </a:lvl1pPr>
      <a:lvl2pPr algn="l" rtl="0" eaLnBrk="0" fontAlgn="base" hangingPunct="0">
        <a:spcBef>
          <a:spcPct val="0"/>
        </a:spcBef>
        <a:spcAft>
          <a:spcPct val="0"/>
        </a:spcAft>
        <a:defRPr sz="4400" b="1">
          <a:solidFill>
            <a:schemeClr val="bg1"/>
          </a:solidFill>
          <a:latin typeface="Calibri" pitchFamily="34" charset="0"/>
        </a:defRPr>
      </a:lvl2pPr>
      <a:lvl3pPr algn="l" rtl="0" eaLnBrk="0" fontAlgn="base" hangingPunct="0">
        <a:spcBef>
          <a:spcPct val="0"/>
        </a:spcBef>
        <a:spcAft>
          <a:spcPct val="0"/>
        </a:spcAft>
        <a:defRPr sz="4400" b="1">
          <a:solidFill>
            <a:schemeClr val="bg1"/>
          </a:solidFill>
          <a:latin typeface="Calibri" pitchFamily="34" charset="0"/>
        </a:defRPr>
      </a:lvl3pPr>
      <a:lvl4pPr algn="l" rtl="0" eaLnBrk="0" fontAlgn="base" hangingPunct="0">
        <a:spcBef>
          <a:spcPct val="0"/>
        </a:spcBef>
        <a:spcAft>
          <a:spcPct val="0"/>
        </a:spcAft>
        <a:defRPr sz="4400" b="1">
          <a:solidFill>
            <a:schemeClr val="bg1"/>
          </a:solidFill>
          <a:latin typeface="Calibri" pitchFamily="34" charset="0"/>
        </a:defRPr>
      </a:lvl4pPr>
      <a:lvl5pPr algn="l" rtl="0" eaLnBrk="0" fontAlgn="base" hangingPunct="0">
        <a:spcBef>
          <a:spcPct val="0"/>
        </a:spcBef>
        <a:spcAft>
          <a:spcPct val="0"/>
        </a:spcAft>
        <a:defRPr sz="4400" b="1">
          <a:solidFill>
            <a:schemeClr val="bg1"/>
          </a:solidFill>
          <a:latin typeface="Calibri" pitchFamily="34" charset="0"/>
        </a:defRPr>
      </a:lvl5pPr>
      <a:lvl6pPr marL="457200" algn="l" rtl="0" eaLnBrk="0" fontAlgn="base" hangingPunct="0">
        <a:spcBef>
          <a:spcPct val="0"/>
        </a:spcBef>
        <a:spcAft>
          <a:spcPct val="0"/>
        </a:spcAft>
        <a:defRPr sz="4400" b="1">
          <a:solidFill>
            <a:schemeClr val="bg1"/>
          </a:solidFill>
          <a:latin typeface="Calibri" pitchFamily="34" charset="0"/>
        </a:defRPr>
      </a:lvl6pPr>
      <a:lvl7pPr marL="914400" algn="l" rtl="0" eaLnBrk="0" fontAlgn="base" hangingPunct="0">
        <a:spcBef>
          <a:spcPct val="0"/>
        </a:spcBef>
        <a:spcAft>
          <a:spcPct val="0"/>
        </a:spcAft>
        <a:defRPr sz="4400" b="1">
          <a:solidFill>
            <a:schemeClr val="bg1"/>
          </a:solidFill>
          <a:latin typeface="Calibri" pitchFamily="34" charset="0"/>
        </a:defRPr>
      </a:lvl7pPr>
      <a:lvl8pPr marL="1371600" algn="l" rtl="0" eaLnBrk="0" fontAlgn="base" hangingPunct="0">
        <a:spcBef>
          <a:spcPct val="0"/>
        </a:spcBef>
        <a:spcAft>
          <a:spcPct val="0"/>
        </a:spcAft>
        <a:defRPr sz="4400" b="1">
          <a:solidFill>
            <a:schemeClr val="bg1"/>
          </a:solidFill>
          <a:latin typeface="Calibri" pitchFamily="34" charset="0"/>
        </a:defRPr>
      </a:lvl8pPr>
      <a:lvl9pPr marL="1828800" algn="l" rtl="0" eaLnBrk="0" fontAlgn="base" hangingPunct="0">
        <a:spcBef>
          <a:spcPct val="0"/>
        </a:spcBef>
        <a:spcAft>
          <a:spcPct val="0"/>
        </a:spcAft>
        <a:defRPr sz="4400" b="1">
          <a:solidFill>
            <a:schemeClr val="bg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a:solidFill>
            <a:schemeClr val="tx1"/>
          </a:solidFill>
          <a:latin typeface="+mn-lt"/>
        </a:defRPr>
      </a:lvl2pPr>
      <a:lvl3pPr marL="1143000" indent="-228600" algn="l" rtl="0" eaLnBrk="0" fontAlgn="base" hangingPunct="0">
        <a:spcBef>
          <a:spcPct val="20000"/>
        </a:spcBef>
        <a:spcAft>
          <a:spcPct val="0"/>
        </a:spcAft>
        <a:buFont typeface="Arial" charset="0"/>
        <a:buChar char="•"/>
        <a:defRPr sz="2400">
          <a:solidFill>
            <a:schemeClr val="tx1"/>
          </a:solidFill>
          <a:latin typeface="+mn-lt"/>
        </a:defRPr>
      </a:lvl3pPr>
      <a:lvl4pPr marL="1600200" indent="-228600" algn="l" rtl="0" eaLnBrk="0" fontAlgn="base" hangingPunct="0">
        <a:spcBef>
          <a:spcPct val="20000"/>
        </a:spcBef>
        <a:spcAft>
          <a:spcPct val="0"/>
        </a:spcAft>
        <a:buFont typeface="Arial" charset="0"/>
        <a:buChar char="–"/>
        <a:defRPr sz="2000">
          <a:solidFill>
            <a:schemeClr val="tx1"/>
          </a:solidFill>
          <a:latin typeface="+mn-lt"/>
        </a:defRPr>
      </a:lvl4pPr>
      <a:lvl5pPr marL="2057400" indent="-228600" algn="l" rtl="0" eaLnBrk="0" fontAlgn="base" hangingPunct="0">
        <a:spcBef>
          <a:spcPct val="20000"/>
        </a:spcBef>
        <a:spcAft>
          <a:spcPct val="0"/>
        </a:spcAft>
        <a:buFont typeface="Arial" charset="0"/>
        <a:buChar char="»"/>
        <a:defRPr sz="2000">
          <a:solidFill>
            <a:schemeClr val="tx1"/>
          </a:solidFill>
          <a:latin typeface="+mn-lt"/>
        </a:defRPr>
      </a:lvl5pPr>
      <a:lvl6pPr marL="2514600" indent="-228600" algn="l" rtl="0" eaLnBrk="0" fontAlgn="base" hangingPunct="0">
        <a:spcBef>
          <a:spcPct val="20000"/>
        </a:spcBef>
        <a:spcAft>
          <a:spcPct val="0"/>
        </a:spcAft>
        <a:buFont typeface="Arial" charset="0"/>
        <a:buChar char="»"/>
        <a:defRPr sz="2000">
          <a:solidFill>
            <a:schemeClr val="tx1"/>
          </a:solidFill>
          <a:latin typeface="+mn-lt"/>
        </a:defRPr>
      </a:lvl6pPr>
      <a:lvl7pPr marL="2971800" indent="-228600" algn="l" rtl="0" eaLnBrk="0" fontAlgn="base" hangingPunct="0">
        <a:spcBef>
          <a:spcPct val="20000"/>
        </a:spcBef>
        <a:spcAft>
          <a:spcPct val="0"/>
        </a:spcAft>
        <a:buFont typeface="Arial" charset="0"/>
        <a:buChar char="»"/>
        <a:defRPr sz="2000">
          <a:solidFill>
            <a:schemeClr val="tx1"/>
          </a:solidFill>
          <a:latin typeface="+mn-lt"/>
        </a:defRPr>
      </a:lvl7pPr>
      <a:lvl8pPr marL="3429000" indent="-228600" algn="l" rtl="0" eaLnBrk="0" fontAlgn="base" hangingPunct="0">
        <a:spcBef>
          <a:spcPct val="20000"/>
        </a:spcBef>
        <a:spcAft>
          <a:spcPct val="0"/>
        </a:spcAft>
        <a:buFont typeface="Arial" charset="0"/>
        <a:buChar char="»"/>
        <a:defRPr sz="2000">
          <a:solidFill>
            <a:schemeClr val="tx1"/>
          </a:solidFill>
          <a:latin typeface="+mn-lt"/>
        </a:defRPr>
      </a:lvl8pPr>
      <a:lvl9pPr marL="3886200" indent="-228600" algn="l" rtl="0" eaLnBrk="0" fontAlgn="base" hangingPunct="0">
        <a:spcBef>
          <a:spcPct val="20000"/>
        </a:spcBef>
        <a:spcAft>
          <a:spcPct val="0"/>
        </a:spcAft>
        <a:buFont typeface="Arial" charset="0"/>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4"/>
          <a:srcRect/>
          <a:stretch>
            <a:fillRect/>
          </a:stretch>
        </a:blipFill>
        <a:effectLst/>
      </p:bgPr>
    </p:bg>
    <p:spTree>
      <p:nvGrpSpPr>
        <p:cNvPr id="1" name=""/>
        <p:cNvGrpSpPr/>
        <p:nvPr/>
      </p:nvGrpSpPr>
      <p:grpSpPr>
        <a:xfrm>
          <a:off x="0" y="0"/>
          <a:ext cx="0" cy="0"/>
          <a:chOff x="0" y="0"/>
          <a:chExt cx="0" cy="0"/>
        </a:xfrm>
      </p:grpSpPr>
      <p:pic>
        <p:nvPicPr>
          <p:cNvPr id="7" name="Glowing tech background 3d ,LO2.wmv">
            <a:hlinkClick r:id="" action="ppaction://media"/>
          </p:cNvPr>
          <p:cNvPicPr>
            <a:picLocks noChangeAspect="1"/>
          </p:cNvPicPr>
          <p:nvPr>
            <a:videoFile r:link="rId13"/>
          </p:nvPr>
        </p:nvPicPr>
        <p:blipFill rotWithShape="1">
          <a:blip r:embed="rId15"/>
          <a:srcRect l="25555" r="7778"/>
          <a:stretch/>
        </p:blipFill>
        <p:spPr>
          <a:xfrm>
            <a:off x="4495800" y="1368911"/>
            <a:ext cx="3888889" cy="3888889"/>
          </a:xfrm>
          <a:prstGeom prst="roundRect">
            <a:avLst>
              <a:gd name="adj" fmla="val 8644"/>
            </a:avLst>
          </a:prstGeom>
          <a:ln>
            <a:noFill/>
          </a:ln>
          <a:effectLst>
            <a:reflection blurRad="6350" stA="15000" endPos="50000" dist="635000" dir="5400000" sy="-100000" algn="bl" rotWithShape="0"/>
          </a:effectLst>
          <a:scene3d>
            <a:camera prst="perspectiveRelaxed" fov="6900000">
              <a:rot lat="23995" lon="3210004" rev="21299988"/>
            </a:camera>
            <a:lightRig rig="chilly" dir="t"/>
          </a:scene3d>
          <a:sp3d extrusionH="635000" prstMaterial="powder">
            <a:bevelT w="0" h="0"/>
            <a:contourClr>
              <a:srgbClr val="969696"/>
            </a:contourClr>
          </a:sp3d>
        </p:spPr>
      </p:pic>
      <p:sp>
        <p:nvSpPr>
          <p:cNvPr id="2051" name="Title Placeholder 1"/>
          <p:cNvSpPr>
            <a:spLocks noGrp="1"/>
          </p:cNvSpPr>
          <p:nvPr>
            <p:ph type="title"/>
          </p:nvPr>
        </p:nvSpPr>
        <p:spPr bwMode="auto">
          <a:xfrm>
            <a:off x="228600" y="76200"/>
            <a:ext cx="72390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2052" name="Text Placeholder 2"/>
          <p:cNvSpPr>
            <a:spLocks noGrp="1"/>
          </p:cNvSpPr>
          <p:nvPr>
            <p:ph type="body" idx="1"/>
          </p:nvPr>
        </p:nvSpPr>
        <p:spPr bwMode="auto">
          <a:xfrm>
            <a:off x="228600" y="1403350"/>
            <a:ext cx="8686800" cy="487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8" name="Date Placeholder 3"/>
          <p:cNvSpPr>
            <a:spLocks noGrp="1"/>
          </p:cNvSpPr>
          <p:nvPr>
            <p:ph type="dt" sz="half" idx="2"/>
          </p:nvPr>
        </p:nvSpPr>
        <p:spPr>
          <a:xfrm>
            <a:off x="214313" y="6356350"/>
            <a:ext cx="2133600" cy="365125"/>
          </a:xfrm>
          <a:prstGeom prst="rect">
            <a:avLst/>
          </a:prstGeom>
        </p:spPr>
        <p:txBody>
          <a:bodyPr vert="horz" lIns="91440" tIns="45720" rIns="91440" bIns="45720" rtlCol="0" anchor="ctr"/>
          <a:lstStyle>
            <a:lvl1pPr fontAlgn="auto">
              <a:spcBef>
                <a:spcPts val="0"/>
              </a:spcBef>
              <a:spcAft>
                <a:spcPts val="0"/>
              </a:spcAft>
              <a:defRPr sz="1200">
                <a:solidFill>
                  <a:schemeClr val="tx1">
                    <a:tint val="75000"/>
                  </a:schemeClr>
                </a:solidFill>
                <a:latin typeface="+mn-lt"/>
                <a:cs typeface="+mn-cs"/>
              </a:defRPr>
            </a:lvl1pPr>
          </a:lstStyle>
          <a:p>
            <a:pPr>
              <a:defRPr/>
            </a:pPr>
            <a:endParaRPr lang="en-US"/>
          </a:p>
        </p:txBody>
      </p:sp>
      <p:sp>
        <p:nvSpPr>
          <p:cNvPr id="9"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en-US"/>
          </a:p>
        </p:txBody>
      </p:sp>
      <p:sp>
        <p:nvSpPr>
          <p:cNvPr id="13" name="Slide Number Placeholder 5"/>
          <p:cNvSpPr>
            <a:spLocks noGrp="1"/>
          </p:cNvSpPr>
          <p:nvPr>
            <p:ph type="sldNum" sz="quarter" idx="4"/>
          </p:nvPr>
        </p:nvSpPr>
        <p:spPr>
          <a:xfrm>
            <a:off x="6773863"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cs typeface="+mn-cs"/>
              </a:defRPr>
            </a:lvl1pPr>
          </a:lstStyle>
          <a:p>
            <a:pPr>
              <a:defRPr/>
            </a:pPr>
            <a:fld id="{5823A3E1-6B11-42DD-BA51-DAA84D9270B1}"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667" r:id="rId1"/>
    <p:sldLayoutId id="2147483668" r:id="rId2"/>
    <p:sldLayoutId id="2147483669" r:id="rId3"/>
    <p:sldLayoutId id="2147483670" r:id="rId4"/>
    <p:sldLayoutId id="2147483671" r:id="rId5"/>
    <p:sldLayoutId id="2147483672" r:id="rId6"/>
    <p:sldLayoutId id="2147483673" r:id="rId7"/>
    <p:sldLayoutId id="2147483674" r:id="rId8"/>
    <p:sldLayoutId id="2147483675" r:id="rId9"/>
    <p:sldLayoutId id="2147483676" r:id="rId10"/>
    <p:sldLayoutId id="2147483677" r:id="rId11"/>
  </p:sldLayoutIdLs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mediacall" presetSubtype="0" fill="hold" nodeType="afterEffect">
                                  <p:stCondLst>
                                    <p:cond delay="0"/>
                                  </p:stCondLst>
                                  <p:childTnLst>
                                    <p:cmd type="call" cmd="playFrom(0.0)">
                                      <p:cBhvr>
                                        <p:cTn id="6" dur="20486"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7"/>
                    </p:tgtEl>
                  </p:cond>
                </p:stCondLst>
                <p:endSync evt="end" delay="0">
                  <p:rtn val="all"/>
                </p:endSync>
                <p:childTnLst>
                  <p:par>
                    <p:cTn id="8" fill="hold" nodeType="clickPar">
                      <p:stCondLst>
                        <p:cond delay="0"/>
                      </p:stCondLst>
                      <p:childTnLst>
                        <p:par>
                          <p:cTn id="9" fill="hold" nodeType="withGroup">
                            <p:stCondLst>
                              <p:cond delay="0"/>
                            </p:stCondLst>
                            <p:childTnLst>
                              <p:par>
                                <p:cTn id="10" presetID="2" presetClass="mediacall" presetSubtype="0" fill="hold" nodeType="clickEffect">
                                  <p:stCondLst>
                                    <p:cond delay="0"/>
                                  </p:stCondLst>
                                  <p:childTnLst>
                                    <p:cmd type="call" cmd="togglePause">
                                      <p:cBhvr>
                                        <p:cTn id="11" dur="1" fill="hold"/>
                                        <p:tgtEl>
                                          <p:spTgt spid="7"/>
                                        </p:tgtEl>
                                      </p:cBhvr>
                                    </p:cmd>
                                  </p:childTnLst>
                                </p:cTn>
                              </p:par>
                            </p:childTnLst>
                          </p:cTn>
                        </p:par>
                      </p:childTnLst>
                    </p:cTn>
                  </p:par>
                </p:childTnLst>
              </p:cTn>
              <p:nextCondLst>
                <p:cond evt="onClick" delay="0">
                  <p:tgtEl>
                    <p:spTgt spid="7"/>
                  </p:tgtEl>
                </p:cond>
              </p:nextCondLst>
            </p:seq>
            <p:video>
              <p:cMediaNode vol="80000">
                <p:cTn id="12" repeatCount="indefinite" fill="hold" display="0">
                  <p:stCondLst>
                    <p:cond delay="indefinite"/>
                  </p:stCondLst>
                </p:cTn>
                <p:tgtEl>
                  <p:spTgt spid="7"/>
                </p:tgtEl>
              </p:cMediaNode>
            </p:video>
          </p:childTnLst>
        </p:cTn>
      </p:par>
    </p:tnLst>
  </p:timing>
  <p:txStyles>
    <p:titleStyle>
      <a:lvl1pPr algn="l" rtl="0" eaLnBrk="0" fontAlgn="base" hangingPunct="0">
        <a:spcBef>
          <a:spcPct val="0"/>
        </a:spcBef>
        <a:spcAft>
          <a:spcPct val="0"/>
        </a:spcAft>
        <a:defRPr sz="4400" b="1">
          <a:solidFill>
            <a:schemeClr val="bg1"/>
          </a:solidFill>
          <a:latin typeface="+mj-lt"/>
          <a:ea typeface="+mj-ea"/>
          <a:cs typeface="+mj-cs"/>
        </a:defRPr>
      </a:lvl1pPr>
      <a:lvl2pPr algn="l" rtl="0" eaLnBrk="0" fontAlgn="base" hangingPunct="0">
        <a:spcBef>
          <a:spcPct val="0"/>
        </a:spcBef>
        <a:spcAft>
          <a:spcPct val="0"/>
        </a:spcAft>
        <a:defRPr sz="4400" b="1">
          <a:solidFill>
            <a:schemeClr val="bg1"/>
          </a:solidFill>
          <a:latin typeface="Arial" charset="0"/>
        </a:defRPr>
      </a:lvl2pPr>
      <a:lvl3pPr algn="l" rtl="0" eaLnBrk="0" fontAlgn="base" hangingPunct="0">
        <a:spcBef>
          <a:spcPct val="0"/>
        </a:spcBef>
        <a:spcAft>
          <a:spcPct val="0"/>
        </a:spcAft>
        <a:defRPr sz="4400" b="1">
          <a:solidFill>
            <a:schemeClr val="bg1"/>
          </a:solidFill>
          <a:latin typeface="Arial" charset="0"/>
        </a:defRPr>
      </a:lvl3pPr>
      <a:lvl4pPr algn="l" rtl="0" eaLnBrk="0" fontAlgn="base" hangingPunct="0">
        <a:spcBef>
          <a:spcPct val="0"/>
        </a:spcBef>
        <a:spcAft>
          <a:spcPct val="0"/>
        </a:spcAft>
        <a:defRPr sz="4400" b="1">
          <a:solidFill>
            <a:schemeClr val="bg1"/>
          </a:solidFill>
          <a:latin typeface="Arial" charset="0"/>
        </a:defRPr>
      </a:lvl4pPr>
      <a:lvl5pPr algn="l" rtl="0" eaLnBrk="0" fontAlgn="base" hangingPunct="0">
        <a:spcBef>
          <a:spcPct val="0"/>
        </a:spcBef>
        <a:spcAft>
          <a:spcPct val="0"/>
        </a:spcAft>
        <a:defRPr sz="4400" b="1">
          <a:solidFill>
            <a:schemeClr val="bg1"/>
          </a:solidFill>
          <a:latin typeface="Arial" charset="0"/>
        </a:defRPr>
      </a:lvl5pPr>
      <a:lvl6pPr marL="457200" algn="l" rtl="0" eaLnBrk="0" fontAlgn="base" hangingPunct="0">
        <a:spcBef>
          <a:spcPct val="0"/>
        </a:spcBef>
        <a:spcAft>
          <a:spcPct val="0"/>
        </a:spcAft>
        <a:defRPr sz="4400" b="1">
          <a:solidFill>
            <a:schemeClr val="bg1"/>
          </a:solidFill>
          <a:latin typeface="Arial" charset="0"/>
        </a:defRPr>
      </a:lvl6pPr>
      <a:lvl7pPr marL="914400" algn="l" rtl="0" eaLnBrk="0" fontAlgn="base" hangingPunct="0">
        <a:spcBef>
          <a:spcPct val="0"/>
        </a:spcBef>
        <a:spcAft>
          <a:spcPct val="0"/>
        </a:spcAft>
        <a:defRPr sz="4400" b="1">
          <a:solidFill>
            <a:schemeClr val="bg1"/>
          </a:solidFill>
          <a:latin typeface="Arial" charset="0"/>
        </a:defRPr>
      </a:lvl7pPr>
      <a:lvl8pPr marL="1371600" algn="l" rtl="0" eaLnBrk="0" fontAlgn="base" hangingPunct="0">
        <a:spcBef>
          <a:spcPct val="0"/>
        </a:spcBef>
        <a:spcAft>
          <a:spcPct val="0"/>
        </a:spcAft>
        <a:defRPr sz="4400" b="1">
          <a:solidFill>
            <a:schemeClr val="bg1"/>
          </a:solidFill>
          <a:latin typeface="Arial" charset="0"/>
        </a:defRPr>
      </a:lvl8pPr>
      <a:lvl9pPr marL="1828800" algn="l" rtl="0" eaLnBrk="0" fontAlgn="base" hangingPunct="0">
        <a:spcBef>
          <a:spcPct val="0"/>
        </a:spcBef>
        <a:spcAft>
          <a:spcPct val="0"/>
        </a:spcAft>
        <a:defRPr sz="4400" b="1">
          <a:solidFill>
            <a:schemeClr val="bg1"/>
          </a:solidFill>
          <a:latin typeface="Arial" charset="0"/>
        </a:defRPr>
      </a:lvl9pPr>
    </p:titleStyle>
    <p:bodyStyle>
      <a:lvl1pPr marL="342900" indent="-342900" algn="l" rtl="0" eaLnBrk="0" fontAlgn="base" hangingPunct="0">
        <a:spcBef>
          <a:spcPct val="20000"/>
        </a:spcBef>
        <a:spcAft>
          <a:spcPct val="0"/>
        </a:spcAft>
        <a:buFont typeface="Arial" charset="0"/>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a:solidFill>
            <a:schemeClr val="tx1"/>
          </a:solidFill>
          <a:latin typeface="+mn-lt"/>
        </a:defRPr>
      </a:lvl2pPr>
      <a:lvl3pPr marL="1143000" indent="-228600" algn="l" rtl="0" eaLnBrk="0" fontAlgn="base" hangingPunct="0">
        <a:spcBef>
          <a:spcPct val="20000"/>
        </a:spcBef>
        <a:spcAft>
          <a:spcPct val="0"/>
        </a:spcAft>
        <a:buFont typeface="Arial" charset="0"/>
        <a:buChar char="•"/>
        <a:defRPr sz="2400">
          <a:solidFill>
            <a:schemeClr val="tx1"/>
          </a:solidFill>
          <a:latin typeface="+mn-lt"/>
        </a:defRPr>
      </a:lvl3pPr>
      <a:lvl4pPr marL="1600200" indent="-228600" algn="l" rtl="0" eaLnBrk="0" fontAlgn="base" hangingPunct="0">
        <a:spcBef>
          <a:spcPct val="20000"/>
        </a:spcBef>
        <a:spcAft>
          <a:spcPct val="0"/>
        </a:spcAft>
        <a:buFont typeface="Arial" charset="0"/>
        <a:buChar char="–"/>
        <a:defRPr sz="2000">
          <a:solidFill>
            <a:schemeClr val="tx1"/>
          </a:solidFill>
          <a:latin typeface="+mn-lt"/>
        </a:defRPr>
      </a:lvl4pPr>
      <a:lvl5pPr marL="2057400" indent="-228600" algn="l" rtl="0" eaLnBrk="0" fontAlgn="base" hangingPunct="0">
        <a:spcBef>
          <a:spcPct val="20000"/>
        </a:spcBef>
        <a:spcAft>
          <a:spcPct val="0"/>
        </a:spcAft>
        <a:buFont typeface="Arial" charset="0"/>
        <a:buChar char="»"/>
        <a:defRPr sz="2000">
          <a:solidFill>
            <a:schemeClr val="tx1"/>
          </a:solidFill>
          <a:latin typeface="+mn-lt"/>
        </a:defRPr>
      </a:lvl5pPr>
      <a:lvl6pPr marL="2514600" indent="-228600" algn="l" rtl="0" eaLnBrk="0" fontAlgn="base" hangingPunct="0">
        <a:spcBef>
          <a:spcPct val="20000"/>
        </a:spcBef>
        <a:spcAft>
          <a:spcPct val="0"/>
        </a:spcAft>
        <a:buFont typeface="Arial" charset="0"/>
        <a:buChar char="»"/>
        <a:defRPr sz="2000">
          <a:solidFill>
            <a:schemeClr val="tx1"/>
          </a:solidFill>
          <a:latin typeface="+mn-lt"/>
        </a:defRPr>
      </a:lvl6pPr>
      <a:lvl7pPr marL="2971800" indent="-228600" algn="l" rtl="0" eaLnBrk="0" fontAlgn="base" hangingPunct="0">
        <a:spcBef>
          <a:spcPct val="20000"/>
        </a:spcBef>
        <a:spcAft>
          <a:spcPct val="0"/>
        </a:spcAft>
        <a:buFont typeface="Arial" charset="0"/>
        <a:buChar char="»"/>
        <a:defRPr sz="2000">
          <a:solidFill>
            <a:schemeClr val="tx1"/>
          </a:solidFill>
          <a:latin typeface="+mn-lt"/>
        </a:defRPr>
      </a:lvl7pPr>
      <a:lvl8pPr marL="3429000" indent="-228600" algn="l" rtl="0" eaLnBrk="0" fontAlgn="base" hangingPunct="0">
        <a:spcBef>
          <a:spcPct val="20000"/>
        </a:spcBef>
        <a:spcAft>
          <a:spcPct val="0"/>
        </a:spcAft>
        <a:buFont typeface="Arial" charset="0"/>
        <a:buChar char="»"/>
        <a:defRPr sz="2000">
          <a:solidFill>
            <a:schemeClr val="tx1"/>
          </a:solidFill>
          <a:latin typeface="+mn-lt"/>
        </a:defRPr>
      </a:lvl8pPr>
      <a:lvl9pPr marL="3886200" indent="-228600" algn="l" rtl="0" eaLnBrk="0" fontAlgn="base" hangingPunct="0">
        <a:spcBef>
          <a:spcPct val="20000"/>
        </a:spcBef>
        <a:spcAft>
          <a:spcPct val="0"/>
        </a:spcAft>
        <a:buFont typeface="Arial" charset="0"/>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3074" name="Title Placeholder 1"/>
          <p:cNvSpPr>
            <a:spLocks noGrp="1"/>
          </p:cNvSpPr>
          <p:nvPr>
            <p:ph type="title"/>
          </p:nvPr>
        </p:nvSpPr>
        <p:spPr bwMode="auto">
          <a:xfrm>
            <a:off x="228600" y="76200"/>
            <a:ext cx="72390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3075" name="Text Placeholder 2"/>
          <p:cNvSpPr>
            <a:spLocks noGrp="1"/>
          </p:cNvSpPr>
          <p:nvPr>
            <p:ph type="body" idx="1"/>
          </p:nvPr>
        </p:nvSpPr>
        <p:spPr bwMode="auto">
          <a:xfrm>
            <a:off x="228600" y="1403350"/>
            <a:ext cx="8686800" cy="487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 name="Date Placeholder 3"/>
          <p:cNvSpPr>
            <a:spLocks noGrp="1"/>
          </p:cNvSpPr>
          <p:nvPr>
            <p:ph type="dt" sz="half" idx="2"/>
          </p:nvPr>
        </p:nvSpPr>
        <p:spPr>
          <a:xfrm>
            <a:off x="214313" y="6356350"/>
            <a:ext cx="2133600" cy="365125"/>
          </a:xfrm>
          <a:prstGeom prst="rect">
            <a:avLst/>
          </a:prstGeom>
        </p:spPr>
        <p:txBody>
          <a:bodyPr vert="horz" lIns="91440" tIns="45720" rIns="91440" bIns="45720" rtlCol="0" anchor="ctr"/>
          <a:lstStyle>
            <a:lvl1pPr fontAlgn="auto">
              <a:spcBef>
                <a:spcPts val="0"/>
              </a:spcBef>
              <a:spcAft>
                <a:spcPts val="0"/>
              </a:spcAft>
              <a:defRPr sz="1200">
                <a:solidFill>
                  <a:schemeClr val="tx1">
                    <a:tint val="75000"/>
                  </a:schemeClr>
                </a:solidFill>
                <a:latin typeface="+mn-lt"/>
                <a:cs typeface="+mn-cs"/>
              </a:defRPr>
            </a:lvl1pPr>
          </a:lstStyle>
          <a:p>
            <a:pPr>
              <a:defRPr/>
            </a:pPr>
            <a:endParaRPr lang="en-US"/>
          </a:p>
        </p:txBody>
      </p:sp>
      <p:sp>
        <p:nvSpPr>
          <p:cNvPr id="11"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en-US"/>
          </a:p>
        </p:txBody>
      </p:sp>
      <p:sp>
        <p:nvSpPr>
          <p:cNvPr id="12" name="Slide Number Placeholder 5"/>
          <p:cNvSpPr>
            <a:spLocks noGrp="1"/>
          </p:cNvSpPr>
          <p:nvPr>
            <p:ph type="sldNum" sz="quarter" idx="4"/>
          </p:nvPr>
        </p:nvSpPr>
        <p:spPr>
          <a:xfrm>
            <a:off x="6773863"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cs typeface="+mn-cs"/>
              </a:defRPr>
            </a:lvl1pPr>
          </a:lstStyle>
          <a:p>
            <a:pPr>
              <a:defRPr/>
            </a:pPr>
            <a:fld id="{632869C5-B98C-4ADF-9E43-2FF2E56D0659}"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678" r:id="rId1"/>
    <p:sldLayoutId id="2147483679" r:id="rId2"/>
    <p:sldLayoutId id="2147483680" r:id="rId3"/>
    <p:sldLayoutId id="2147483681" r:id="rId4"/>
    <p:sldLayoutId id="2147483682" r:id="rId5"/>
    <p:sldLayoutId id="2147483683" r:id="rId6"/>
    <p:sldLayoutId id="2147483684" r:id="rId7"/>
    <p:sldLayoutId id="2147483685" r:id="rId8"/>
    <p:sldLayoutId id="2147483686" r:id="rId9"/>
    <p:sldLayoutId id="2147483687" r:id="rId10"/>
    <p:sldLayoutId id="2147483688" r:id="rId11"/>
  </p:sldLayoutIdLst>
  <p:txStyles>
    <p:titleStyle>
      <a:lvl1pPr algn="l" rtl="0" eaLnBrk="0" fontAlgn="base" hangingPunct="0">
        <a:spcBef>
          <a:spcPct val="0"/>
        </a:spcBef>
        <a:spcAft>
          <a:spcPct val="0"/>
        </a:spcAft>
        <a:defRPr sz="4400" b="1">
          <a:solidFill>
            <a:schemeClr val="bg1"/>
          </a:solidFill>
          <a:latin typeface="+mj-lt"/>
          <a:ea typeface="+mj-ea"/>
          <a:cs typeface="+mj-cs"/>
        </a:defRPr>
      </a:lvl1pPr>
      <a:lvl2pPr algn="l" rtl="0" eaLnBrk="0" fontAlgn="base" hangingPunct="0">
        <a:spcBef>
          <a:spcPct val="0"/>
        </a:spcBef>
        <a:spcAft>
          <a:spcPct val="0"/>
        </a:spcAft>
        <a:defRPr sz="4400" b="1">
          <a:solidFill>
            <a:schemeClr val="bg1"/>
          </a:solidFill>
          <a:latin typeface="Arial" charset="0"/>
        </a:defRPr>
      </a:lvl2pPr>
      <a:lvl3pPr algn="l" rtl="0" eaLnBrk="0" fontAlgn="base" hangingPunct="0">
        <a:spcBef>
          <a:spcPct val="0"/>
        </a:spcBef>
        <a:spcAft>
          <a:spcPct val="0"/>
        </a:spcAft>
        <a:defRPr sz="4400" b="1">
          <a:solidFill>
            <a:schemeClr val="bg1"/>
          </a:solidFill>
          <a:latin typeface="Arial" charset="0"/>
        </a:defRPr>
      </a:lvl3pPr>
      <a:lvl4pPr algn="l" rtl="0" eaLnBrk="0" fontAlgn="base" hangingPunct="0">
        <a:spcBef>
          <a:spcPct val="0"/>
        </a:spcBef>
        <a:spcAft>
          <a:spcPct val="0"/>
        </a:spcAft>
        <a:defRPr sz="4400" b="1">
          <a:solidFill>
            <a:schemeClr val="bg1"/>
          </a:solidFill>
          <a:latin typeface="Arial" charset="0"/>
        </a:defRPr>
      </a:lvl4pPr>
      <a:lvl5pPr algn="l" rtl="0" eaLnBrk="0" fontAlgn="base" hangingPunct="0">
        <a:spcBef>
          <a:spcPct val="0"/>
        </a:spcBef>
        <a:spcAft>
          <a:spcPct val="0"/>
        </a:spcAft>
        <a:defRPr sz="4400" b="1">
          <a:solidFill>
            <a:schemeClr val="bg1"/>
          </a:solidFill>
          <a:latin typeface="Arial" charset="0"/>
        </a:defRPr>
      </a:lvl5pPr>
      <a:lvl6pPr marL="457200" algn="l" rtl="0" eaLnBrk="0" fontAlgn="base" hangingPunct="0">
        <a:spcBef>
          <a:spcPct val="0"/>
        </a:spcBef>
        <a:spcAft>
          <a:spcPct val="0"/>
        </a:spcAft>
        <a:defRPr sz="4400" b="1">
          <a:solidFill>
            <a:schemeClr val="bg1"/>
          </a:solidFill>
          <a:latin typeface="Arial" charset="0"/>
        </a:defRPr>
      </a:lvl6pPr>
      <a:lvl7pPr marL="914400" algn="l" rtl="0" eaLnBrk="0" fontAlgn="base" hangingPunct="0">
        <a:spcBef>
          <a:spcPct val="0"/>
        </a:spcBef>
        <a:spcAft>
          <a:spcPct val="0"/>
        </a:spcAft>
        <a:defRPr sz="4400" b="1">
          <a:solidFill>
            <a:schemeClr val="bg1"/>
          </a:solidFill>
          <a:latin typeface="Arial" charset="0"/>
        </a:defRPr>
      </a:lvl7pPr>
      <a:lvl8pPr marL="1371600" algn="l" rtl="0" eaLnBrk="0" fontAlgn="base" hangingPunct="0">
        <a:spcBef>
          <a:spcPct val="0"/>
        </a:spcBef>
        <a:spcAft>
          <a:spcPct val="0"/>
        </a:spcAft>
        <a:defRPr sz="4400" b="1">
          <a:solidFill>
            <a:schemeClr val="bg1"/>
          </a:solidFill>
          <a:latin typeface="Arial" charset="0"/>
        </a:defRPr>
      </a:lvl8pPr>
      <a:lvl9pPr marL="1828800" algn="l" rtl="0" eaLnBrk="0" fontAlgn="base" hangingPunct="0">
        <a:spcBef>
          <a:spcPct val="0"/>
        </a:spcBef>
        <a:spcAft>
          <a:spcPct val="0"/>
        </a:spcAft>
        <a:defRPr sz="4400" b="1">
          <a:solidFill>
            <a:schemeClr val="bg1"/>
          </a:solidFill>
          <a:latin typeface="Arial" charset="0"/>
        </a:defRPr>
      </a:lvl9pPr>
    </p:titleStyle>
    <p:bodyStyle>
      <a:lvl1pPr marL="342900" indent="-342900" algn="l" rtl="0" eaLnBrk="0" fontAlgn="base" hangingPunct="0">
        <a:spcBef>
          <a:spcPct val="20000"/>
        </a:spcBef>
        <a:spcAft>
          <a:spcPct val="0"/>
        </a:spcAft>
        <a:buFont typeface="Arial" charset="0"/>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a:solidFill>
            <a:schemeClr val="tx1"/>
          </a:solidFill>
          <a:latin typeface="+mn-lt"/>
        </a:defRPr>
      </a:lvl2pPr>
      <a:lvl3pPr marL="1143000" indent="-228600" algn="l" rtl="0" eaLnBrk="0" fontAlgn="base" hangingPunct="0">
        <a:spcBef>
          <a:spcPct val="20000"/>
        </a:spcBef>
        <a:spcAft>
          <a:spcPct val="0"/>
        </a:spcAft>
        <a:buFont typeface="Arial" charset="0"/>
        <a:buChar char="•"/>
        <a:defRPr sz="2400">
          <a:solidFill>
            <a:schemeClr val="tx1"/>
          </a:solidFill>
          <a:latin typeface="+mn-lt"/>
        </a:defRPr>
      </a:lvl3pPr>
      <a:lvl4pPr marL="1600200" indent="-228600" algn="l" rtl="0" eaLnBrk="0" fontAlgn="base" hangingPunct="0">
        <a:spcBef>
          <a:spcPct val="20000"/>
        </a:spcBef>
        <a:spcAft>
          <a:spcPct val="0"/>
        </a:spcAft>
        <a:buFont typeface="Arial" charset="0"/>
        <a:buChar char="–"/>
        <a:defRPr sz="2000">
          <a:solidFill>
            <a:schemeClr val="tx1"/>
          </a:solidFill>
          <a:latin typeface="+mn-lt"/>
        </a:defRPr>
      </a:lvl4pPr>
      <a:lvl5pPr marL="2057400" indent="-228600" algn="l" rtl="0" eaLnBrk="0" fontAlgn="base" hangingPunct="0">
        <a:spcBef>
          <a:spcPct val="20000"/>
        </a:spcBef>
        <a:spcAft>
          <a:spcPct val="0"/>
        </a:spcAft>
        <a:buFont typeface="Arial" charset="0"/>
        <a:buChar char="»"/>
        <a:defRPr sz="2000">
          <a:solidFill>
            <a:schemeClr val="tx1"/>
          </a:solidFill>
          <a:latin typeface="+mn-lt"/>
        </a:defRPr>
      </a:lvl5pPr>
      <a:lvl6pPr marL="2514600" indent="-228600" algn="l" rtl="0" eaLnBrk="0" fontAlgn="base" hangingPunct="0">
        <a:spcBef>
          <a:spcPct val="20000"/>
        </a:spcBef>
        <a:spcAft>
          <a:spcPct val="0"/>
        </a:spcAft>
        <a:buFont typeface="Arial" charset="0"/>
        <a:buChar char="»"/>
        <a:defRPr sz="2000">
          <a:solidFill>
            <a:schemeClr val="tx1"/>
          </a:solidFill>
          <a:latin typeface="+mn-lt"/>
        </a:defRPr>
      </a:lvl6pPr>
      <a:lvl7pPr marL="2971800" indent="-228600" algn="l" rtl="0" eaLnBrk="0" fontAlgn="base" hangingPunct="0">
        <a:spcBef>
          <a:spcPct val="20000"/>
        </a:spcBef>
        <a:spcAft>
          <a:spcPct val="0"/>
        </a:spcAft>
        <a:buFont typeface="Arial" charset="0"/>
        <a:buChar char="»"/>
        <a:defRPr sz="2000">
          <a:solidFill>
            <a:schemeClr val="tx1"/>
          </a:solidFill>
          <a:latin typeface="+mn-lt"/>
        </a:defRPr>
      </a:lvl7pPr>
      <a:lvl8pPr marL="3429000" indent="-228600" algn="l" rtl="0" eaLnBrk="0" fontAlgn="base" hangingPunct="0">
        <a:spcBef>
          <a:spcPct val="20000"/>
        </a:spcBef>
        <a:spcAft>
          <a:spcPct val="0"/>
        </a:spcAft>
        <a:buFont typeface="Arial" charset="0"/>
        <a:buChar char="»"/>
        <a:defRPr sz="2000">
          <a:solidFill>
            <a:schemeClr val="tx1"/>
          </a:solidFill>
          <a:latin typeface="+mn-lt"/>
        </a:defRPr>
      </a:lvl8pPr>
      <a:lvl9pPr marL="3886200" indent="-228600" algn="l" rtl="0" eaLnBrk="0" fontAlgn="base" hangingPunct="0">
        <a:spcBef>
          <a:spcPct val="20000"/>
        </a:spcBef>
        <a:spcAft>
          <a:spcPct val="0"/>
        </a:spcAft>
        <a:buFont typeface="Arial" charset="0"/>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4"/>
          <a:srcRect/>
          <a:stretch>
            <a:fillRect/>
          </a:stretch>
        </a:blipFill>
        <a:effectLst/>
      </p:bgPr>
    </p:bg>
    <p:spTree>
      <p:nvGrpSpPr>
        <p:cNvPr id="1" name=""/>
        <p:cNvGrpSpPr/>
        <p:nvPr/>
      </p:nvGrpSpPr>
      <p:grpSpPr>
        <a:xfrm>
          <a:off x="0" y="0"/>
          <a:ext cx="0" cy="0"/>
          <a:chOff x="0" y="0"/>
          <a:chExt cx="0" cy="0"/>
        </a:xfrm>
      </p:grpSpPr>
      <p:pic>
        <p:nvPicPr>
          <p:cNvPr id="7" name="Glowing tech background 3d ,LO2.wmv">
            <a:hlinkClick r:id="" action="ppaction://media"/>
          </p:cNvPr>
          <p:cNvPicPr>
            <a:picLocks noChangeAspect="1"/>
          </p:cNvPicPr>
          <p:nvPr>
            <a:videoFile r:link="rId13"/>
          </p:nvPr>
        </p:nvPicPr>
        <p:blipFill rotWithShape="1">
          <a:blip r:embed="rId15"/>
          <a:srcRect l="25555" r="7778"/>
          <a:stretch/>
        </p:blipFill>
        <p:spPr>
          <a:xfrm>
            <a:off x="4495800" y="1368911"/>
            <a:ext cx="3888889" cy="3888889"/>
          </a:xfrm>
          <a:prstGeom prst="roundRect">
            <a:avLst>
              <a:gd name="adj" fmla="val 8644"/>
            </a:avLst>
          </a:prstGeom>
          <a:ln>
            <a:noFill/>
          </a:ln>
          <a:effectLst>
            <a:reflection blurRad="6350" stA="15000" endPos="50000" dist="635000" dir="5400000" sy="-100000" algn="bl" rotWithShape="0"/>
          </a:effectLst>
          <a:scene3d>
            <a:camera prst="perspectiveRelaxed" fov="6900000">
              <a:rot lat="23995" lon="3210004" rev="21299988"/>
            </a:camera>
            <a:lightRig rig="chilly" dir="t"/>
          </a:scene3d>
          <a:sp3d extrusionH="635000" prstMaterial="powder">
            <a:bevelT w="0" h="0"/>
            <a:contourClr>
              <a:srgbClr val="969696"/>
            </a:contourClr>
          </a:sp3d>
        </p:spPr>
      </p:pic>
      <p:sp>
        <p:nvSpPr>
          <p:cNvPr id="4099" name="Title Placeholder 1"/>
          <p:cNvSpPr>
            <a:spLocks noGrp="1"/>
          </p:cNvSpPr>
          <p:nvPr>
            <p:ph type="title"/>
          </p:nvPr>
        </p:nvSpPr>
        <p:spPr bwMode="auto">
          <a:xfrm>
            <a:off x="228600" y="76200"/>
            <a:ext cx="72390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4100" name="Text Placeholder 2"/>
          <p:cNvSpPr>
            <a:spLocks noGrp="1"/>
          </p:cNvSpPr>
          <p:nvPr>
            <p:ph type="body" idx="1"/>
          </p:nvPr>
        </p:nvSpPr>
        <p:spPr bwMode="auto">
          <a:xfrm>
            <a:off x="228600" y="1403350"/>
            <a:ext cx="8686800" cy="487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8" name="Date Placeholder 3"/>
          <p:cNvSpPr>
            <a:spLocks noGrp="1"/>
          </p:cNvSpPr>
          <p:nvPr>
            <p:ph type="dt" sz="half" idx="2"/>
          </p:nvPr>
        </p:nvSpPr>
        <p:spPr>
          <a:xfrm>
            <a:off x="457200" y="6245225"/>
            <a:ext cx="2133600" cy="476250"/>
          </a:xfrm>
          <a:prstGeom prst="rect">
            <a:avLst/>
          </a:prstGeom>
        </p:spPr>
        <p:txBody>
          <a:bodyPr vert="horz" lIns="91440" tIns="45720" rIns="91440" bIns="45720" rtlCol="0" anchor="ctr"/>
          <a:lstStyle>
            <a:lvl1pPr fontAlgn="auto">
              <a:spcBef>
                <a:spcPts val="0"/>
              </a:spcBef>
              <a:spcAft>
                <a:spcPts val="0"/>
              </a:spcAft>
              <a:defRPr sz="1200">
                <a:solidFill>
                  <a:schemeClr val="tx1">
                    <a:tint val="75000"/>
                  </a:schemeClr>
                </a:solidFill>
                <a:latin typeface="+mn-lt"/>
                <a:cs typeface="+mn-cs"/>
              </a:defRPr>
            </a:lvl1pPr>
          </a:lstStyle>
          <a:p>
            <a:pPr>
              <a:defRPr/>
            </a:pPr>
            <a:endParaRPr lang="en-US"/>
          </a:p>
        </p:txBody>
      </p:sp>
      <p:sp>
        <p:nvSpPr>
          <p:cNvPr id="9" name="Footer Placeholder 4"/>
          <p:cNvSpPr>
            <a:spLocks noGrp="1"/>
          </p:cNvSpPr>
          <p:nvPr>
            <p:ph type="ftr" sz="quarter" idx="3"/>
          </p:nvPr>
        </p:nvSpPr>
        <p:spPr>
          <a:xfrm>
            <a:off x="3124200" y="6245225"/>
            <a:ext cx="2895600" cy="476250"/>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en-US"/>
          </a:p>
        </p:txBody>
      </p:sp>
      <p:sp>
        <p:nvSpPr>
          <p:cNvPr id="13" name="Slide Number Placeholder 5"/>
          <p:cNvSpPr>
            <a:spLocks noGrp="1"/>
          </p:cNvSpPr>
          <p:nvPr>
            <p:ph type="sldNum" sz="quarter" idx="4"/>
          </p:nvPr>
        </p:nvSpPr>
        <p:spPr>
          <a:xfrm>
            <a:off x="6553200" y="6245225"/>
            <a:ext cx="2133600" cy="476250"/>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cs typeface="+mn-cs"/>
              </a:defRPr>
            </a:lvl1pPr>
          </a:lstStyle>
          <a:p>
            <a:pPr>
              <a:defRPr/>
            </a:pPr>
            <a:fld id="{2C251EFD-B403-42F1-B733-0041DA7EE49A}"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689" r:id="rId1"/>
    <p:sldLayoutId id="2147483690" r:id="rId2"/>
    <p:sldLayoutId id="2147483691" r:id="rId3"/>
    <p:sldLayoutId id="2147483692" r:id="rId4"/>
    <p:sldLayoutId id="2147483693" r:id="rId5"/>
    <p:sldLayoutId id="2147483694" r:id="rId6"/>
    <p:sldLayoutId id="2147483695" r:id="rId7"/>
    <p:sldLayoutId id="2147483696" r:id="rId8"/>
    <p:sldLayoutId id="2147483697" r:id="rId9"/>
    <p:sldLayoutId id="2147483698" r:id="rId10"/>
    <p:sldLayoutId id="2147483699" r:id="rId11"/>
  </p:sldLayoutIdLst>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mediacall" presetSubtype="0" fill="hold" nodeType="afterEffect">
                                  <p:stCondLst>
                                    <p:cond delay="0"/>
                                  </p:stCondLst>
                                  <p:childTnLst>
                                    <p:cmd type="call" cmd="playFrom(0.0)">
                                      <p:cBhvr>
                                        <p:cTn id="6" dur="20486"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7"/>
                    </p:tgtEl>
                  </p:cond>
                </p:stCondLst>
                <p:endSync evt="end" delay="0">
                  <p:rtn val="all"/>
                </p:endSync>
                <p:childTnLst>
                  <p:par>
                    <p:cTn id="8" fill="hold" nodeType="clickPar">
                      <p:stCondLst>
                        <p:cond delay="0"/>
                      </p:stCondLst>
                      <p:childTnLst>
                        <p:par>
                          <p:cTn id="9" fill="hold" nodeType="withGroup">
                            <p:stCondLst>
                              <p:cond delay="0"/>
                            </p:stCondLst>
                            <p:childTnLst>
                              <p:par>
                                <p:cTn id="10" presetID="2" presetClass="mediacall" presetSubtype="0" fill="hold" nodeType="clickEffect">
                                  <p:stCondLst>
                                    <p:cond delay="0"/>
                                  </p:stCondLst>
                                  <p:childTnLst>
                                    <p:cmd type="call" cmd="togglePause">
                                      <p:cBhvr>
                                        <p:cTn id="11" dur="1" fill="hold"/>
                                        <p:tgtEl>
                                          <p:spTgt spid="7"/>
                                        </p:tgtEl>
                                      </p:cBhvr>
                                    </p:cmd>
                                  </p:childTnLst>
                                </p:cTn>
                              </p:par>
                            </p:childTnLst>
                          </p:cTn>
                        </p:par>
                      </p:childTnLst>
                    </p:cTn>
                  </p:par>
                </p:childTnLst>
              </p:cTn>
              <p:nextCondLst>
                <p:cond evt="onClick" delay="0">
                  <p:tgtEl>
                    <p:spTgt spid="7"/>
                  </p:tgtEl>
                </p:cond>
              </p:nextCondLst>
            </p:seq>
            <p:video>
              <p:cMediaNode vol="80000">
                <p:cTn id="12" repeatCount="indefinite" fill="hold" display="0">
                  <p:stCondLst>
                    <p:cond delay="indefinite"/>
                  </p:stCondLst>
                </p:cTn>
                <p:tgtEl>
                  <p:spTgt spid="7"/>
                </p:tgtEl>
              </p:cMediaNode>
            </p:video>
          </p:childTnLst>
        </p:cTn>
      </p:par>
    </p:tnLst>
  </p:timing>
  <p:txStyles>
    <p:titleStyle>
      <a:lvl1pPr algn="l" rtl="0" eaLnBrk="0" fontAlgn="base" hangingPunct="0">
        <a:spcBef>
          <a:spcPct val="0"/>
        </a:spcBef>
        <a:spcAft>
          <a:spcPct val="0"/>
        </a:spcAft>
        <a:defRPr sz="4400" b="1">
          <a:solidFill>
            <a:schemeClr val="bg1"/>
          </a:solidFill>
          <a:latin typeface="+mj-lt"/>
          <a:ea typeface="+mj-ea"/>
          <a:cs typeface="+mj-cs"/>
        </a:defRPr>
      </a:lvl1pPr>
      <a:lvl2pPr algn="l" rtl="0" eaLnBrk="0" fontAlgn="base" hangingPunct="0">
        <a:spcBef>
          <a:spcPct val="0"/>
        </a:spcBef>
        <a:spcAft>
          <a:spcPct val="0"/>
        </a:spcAft>
        <a:defRPr sz="4400" b="1">
          <a:solidFill>
            <a:schemeClr val="bg1"/>
          </a:solidFill>
          <a:latin typeface="Arial" charset="0"/>
        </a:defRPr>
      </a:lvl2pPr>
      <a:lvl3pPr algn="l" rtl="0" eaLnBrk="0" fontAlgn="base" hangingPunct="0">
        <a:spcBef>
          <a:spcPct val="0"/>
        </a:spcBef>
        <a:spcAft>
          <a:spcPct val="0"/>
        </a:spcAft>
        <a:defRPr sz="4400" b="1">
          <a:solidFill>
            <a:schemeClr val="bg1"/>
          </a:solidFill>
          <a:latin typeface="Arial" charset="0"/>
        </a:defRPr>
      </a:lvl3pPr>
      <a:lvl4pPr algn="l" rtl="0" eaLnBrk="0" fontAlgn="base" hangingPunct="0">
        <a:spcBef>
          <a:spcPct val="0"/>
        </a:spcBef>
        <a:spcAft>
          <a:spcPct val="0"/>
        </a:spcAft>
        <a:defRPr sz="4400" b="1">
          <a:solidFill>
            <a:schemeClr val="bg1"/>
          </a:solidFill>
          <a:latin typeface="Arial" charset="0"/>
        </a:defRPr>
      </a:lvl4pPr>
      <a:lvl5pPr algn="l" rtl="0" eaLnBrk="0" fontAlgn="base" hangingPunct="0">
        <a:spcBef>
          <a:spcPct val="0"/>
        </a:spcBef>
        <a:spcAft>
          <a:spcPct val="0"/>
        </a:spcAft>
        <a:defRPr sz="4400" b="1">
          <a:solidFill>
            <a:schemeClr val="bg1"/>
          </a:solidFill>
          <a:latin typeface="Arial" charset="0"/>
        </a:defRPr>
      </a:lvl5pPr>
      <a:lvl6pPr marL="457200" algn="l" rtl="0" eaLnBrk="0" fontAlgn="base" hangingPunct="0">
        <a:spcBef>
          <a:spcPct val="0"/>
        </a:spcBef>
        <a:spcAft>
          <a:spcPct val="0"/>
        </a:spcAft>
        <a:defRPr sz="4400" b="1">
          <a:solidFill>
            <a:schemeClr val="bg1"/>
          </a:solidFill>
          <a:latin typeface="Arial" charset="0"/>
        </a:defRPr>
      </a:lvl6pPr>
      <a:lvl7pPr marL="914400" algn="l" rtl="0" eaLnBrk="0" fontAlgn="base" hangingPunct="0">
        <a:spcBef>
          <a:spcPct val="0"/>
        </a:spcBef>
        <a:spcAft>
          <a:spcPct val="0"/>
        </a:spcAft>
        <a:defRPr sz="4400" b="1">
          <a:solidFill>
            <a:schemeClr val="bg1"/>
          </a:solidFill>
          <a:latin typeface="Arial" charset="0"/>
        </a:defRPr>
      </a:lvl7pPr>
      <a:lvl8pPr marL="1371600" algn="l" rtl="0" eaLnBrk="0" fontAlgn="base" hangingPunct="0">
        <a:spcBef>
          <a:spcPct val="0"/>
        </a:spcBef>
        <a:spcAft>
          <a:spcPct val="0"/>
        </a:spcAft>
        <a:defRPr sz="4400" b="1">
          <a:solidFill>
            <a:schemeClr val="bg1"/>
          </a:solidFill>
          <a:latin typeface="Arial" charset="0"/>
        </a:defRPr>
      </a:lvl8pPr>
      <a:lvl9pPr marL="1828800" algn="l" rtl="0" eaLnBrk="0" fontAlgn="base" hangingPunct="0">
        <a:spcBef>
          <a:spcPct val="0"/>
        </a:spcBef>
        <a:spcAft>
          <a:spcPct val="0"/>
        </a:spcAft>
        <a:defRPr sz="4400" b="1">
          <a:solidFill>
            <a:schemeClr val="bg1"/>
          </a:solidFill>
          <a:latin typeface="Arial" charset="0"/>
        </a:defRPr>
      </a:lvl9pPr>
    </p:titleStyle>
    <p:bodyStyle>
      <a:lvl1pPr marL="342900" indent="-342900" algn="l" rtl="0" eaLnBrk="0" fontAlgn="base" hangingPunct="0">
        <a:spcBef>
          <a:spcPct val="20000"/>
        </a:spcBef>
        <a:spcAft>
          <a:spcPct val="0"/>
        </a:spcAft>
        <a:buFont typeface="Arial" charset="0"/>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a:solidFill>
            <a:schemeClr val="tx1"/>
          </a:solidFill>
          <a:latin typeface="+mn-lt"/>
        </a:defRPr>
      </a:lvl2pPr>
      <a:lvl3pPr marL="1143000" indent="-228600" algn="l" rtl="0" eaLnBrk="0" fontAlgn="base" hangingPunct="0">
        <a:spcBef>
          <a:spcPct val="20000"/>
        </a:spcBef>
        <a:spcAft>
          <a:spcPct val="0"/>
        </a:spcAft>
        <a:buFont typeface="Arial" charset="0"/>
        <a:buChar char="•"/>
        <a:defRPr sz="2400">
          <a:solidFill>
            <a:schemeClr val="tx1"/>
          </a:solidFill>
          <a:latin typeface="+mn-lt"/>
        </a:defRPr>
      </a:lvl3pPr>
      <a:lvl4pPr marL="1600200" indent="-228600" algn="l" rtl="0" eaLnBrk="0" fontAlgn="base" hangingPunct="0">
        <a:spcBef>
          <a:spcPct val="20000"/>
        </a:spcBef>
        <a:spcAft>
          <a:spcPct val="0"/>
        </a:spcAft>
        <a:buFont typeface="Arial" charset="0"/>
        <a:buChar char="–"/>
        <a:defRPr sz="2000">
          <a:solidFill>
            <a:schemeClr val="tx1"/>
          </a:solidFill>
          <a:latin typeface="+mn-lt"/>
        </a:defRPr>
      </a:lvl4pPr>
      <a:lvl5pPr marL="2057400" indent="-228600" algn="l" rtl="0" eaLnBrk="0" fontAlgn="base" hangingPunct="0">
        <a:spcBef>
          <a:spcPct val="20000"/>
        </a:spcBef>
        <a:spcAft>
          <a:spcPct val="0"/>
        </a:spcAft>
        <a:buFont typeface="Arial" charset="0"/>
        <a:buChar char="»"/>
        <a:defRPr sz="2000">
          <a:solidFill>
            <a:schemeClr val="tx1"/>
          </a:solidFill>
          <a:latin typeface="+mn-lt"/>
        </a:defRPr>
      </a:lvl5pPr>
      <a:lvl6pPr marL="2514600" indent="-228600" algn="l" rtl="0" eaLnBrk="0" fontAlgn="base" hangingPunct="0">
        <a:spcBef>
          <a:spcPct val="20000"/>
        </a:spcBef>
        <a:spcAft>
          <a:spcPct val="0"/>
        </a:spcAft>
        <a:buFont typeface="Arial" charset="0"/>
        <a:buChar char="»"/>
        <a:defRPr sz="2000">
          <a:solidFill>
            <a:schemeClr val="tx1"/>
          </a:solidFill>
          <a:latin typeface="+mn-lt"/>
        </a:defRPr>
      </a:lvl6pPr>
      <a:lvl7pPr marL="2971800" indent="-228600" algn="l" rtl="0" eaLnBrk="0" fontAlgn="base" hangingPunct="0">
        <a:spcBef>
          <a:spcPct val="20000"/>
        </a:spcBef>
        <a:spcAft>
          <a:spcPct val="0"/>
        </a:spcAft>
        <a:buFont typeface="Arial" charset="0"/>
        <a:buChar char="»"/>
        <a:defRPr sz="2000">
          <a:solidFill>
            <a:schemeClr val="tx1"/>
          </a:solidFill>
          <a:latin typeface="+mn-lt"/>
        </a:defRPr>
      </a:lvl7pPr>
      <a:lvl8pPr marL="3429000" indent="-228600" algn="l" rtl="0" eaLnBrk="0" fontAlgn="base" hangingPunct="0">
        <a:spcBef>
          <a:spcPct val="20000"/>
        </a:spcBef>
        <a:spcAft>
          <a:spcPct val="0"/>
        </a:spcAft>
        <a:buFont typeface="Arial" charset="0"/>
        <a:buChar char="»"/>
        <a:defRPr sz="2000">
          <a:solidFill>
            <a:schemeClr val="tx1"/>
          </a:solidFill>
          <a:latin typeface="+mn-lt"/>
        </a:defRPr>
      </a:lvl8pPr>
      <a:lvl9pPr marL="3886200" indent="-228600" algn="l" rtl="0" eaLnBrk="0" fontAlgn="base" hangingPunct="0">
        <a:spcBef>
          <a:spcPct val="20000"/>
        </a:spcBef>
        <a:spcAft>
          <a:spcPct val="0"/>
        </a:spcAft>
        <a:buFont typeface="Arial" charset="0"/>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3.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hyperlink" Target="http://hci-class.org/"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hyperlink" Target="http://hci-class.org/" TargetMode="External"/><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hyperlink" Target="http://hci-class.org/" TargetMode="External"/><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hyperlink" Target="https://blog.optimizely.com/2010/11/29/how-obama-raised-60-million-by-running-a-simple-experiment/" TargetMode="External"/><Relationship Id="rId2" Type="http://schemas.openxmlformats.org/officeDocument/2006/relationships/notesSlide" Target="../notesSlides/notesSlide37.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3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hyperlink" Target="http://hci-class.org/" TargetMode="External"/><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hyperlink" Target="https://videopress.com/v/cBvFxm8E" TargetMode="External"/><Relationship Id="rId2" Type="http://schemas.openxmlformats.org/officeDocument/2006/relationships/notesSlide" Target="../notesSlides/notesSlide38.xml"/><Relationship Id="rId1" Type="http://schemas.openxmlformats.org/officeDocument/2006/relationships/slideLayout" Target="../slideLayouts/slideLayout2.xml"/><Relationship Id="rId5" Type="http://schemas.openxmlformats.org/officeDocument/2006/relationships/hyperlink" Target="https://videopress.com/v/sNzmO0TR" TargetMode="External"/><Relationship Id="rId4" Type="http://schemas.openxmlformats.org/officeDocument/2006/relationships/hyperlink" Target="https://videopress.com/v/079hUYvM" TargetMode="External"/></Relationships>
</file>

<file path=ppt/slides/_rels/slide4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ctrTitle"/>
          </p:nvPr>
        </p:nvSpPr>
        <p:spPr>
          <a:xfrm>
            <a:off x="304800" y="838200"/>
            <a:ext cx="7772400" cy="1470025"/>
          </a:xfrm>
        </p:spPr>
        <p:txBody>
          <a:bodyPr/>
          <a:lstStyle/>
          <a:p>
            <a:r>
              <a:rPr lang="en-US" altLang="en-US" dirty="0"/>
              <a:t>Designing Experiments</a:t>
            </a:r>
          </a:p>
        </p:txBody>
      </p:sp>
      <p:sp>
        <p:nvSpPr>
          <p:cNvPr id="5123" name="Rectangle 3"/>
          <p:cNvSpPr>
            <a:spLocks noGrp="1"/>
          </p:cNvSpPr>
          <p:nvPr>
            <p:ph type="subTitle" idx="1"/>
          </p:nvPr>
        </p:nvSpPr>
        <p:spPr/>
        <p:txBody>
          <a:bodyPr/>
          <a:lstStyle/>
          <a:p>
            <a:endParaRPr lang="en-US" altLang="en-US"/>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p:txBody>
          <a:bodyPr/>
          <a:lstStyle/>
          <a:p>
            <a:r>
              <a:rPr lang="en-US" altLang="en-US" dirty="0"/>
              <a:t>Independent and Dependent Variables</a:t>
            </a:r>
          </a:p>
        </p:txBody>
      </p:sp>
      <p:sp>
        <p:nvSpPr>
          <p:cNvPr id="3" name="Content Placeholder 2"/>
          <p:cNvSpPr>
            <a:spLocks noGrp="1"/>
          </p:cNvSpPr>
          <p:nvPr>
            <p:ph idx="1"/>
          </p:nvPr>
        </p:nvSpPr>
        <p:spPr>
          <a:xfrm>
            <a:off x="76200" y="1219200"/>
            <a:ext cx="8915400" cy="4876800"/>
          </a:xfrm>
        </p:spPr>
        <p:txBody>
          <a:bodyPr/>
          <a:lstStyle/>
          <a:p>
            <a:pPr marL="457200" indent="-457200">
              <a:buFont typeface="+mj-lt"/>
              <a:buAutoNum type="arabicPeriod"/>
              <a:defRPr/>
            </a:pPr>
            <a:r>
              <a:rPr lang="en-US" sz="2400" b="1" dirty="0">
                <a:solidFill>
                  <a:srgbClr val="0070C0"/>
                </a:solidFill>
              </a:rPr>
              <a:t>Independent Variable:</a:t>
            </a:r>
          </a:p>
          <a:p>
            <a:pPr marL="0" indent="0">
              <a:buFont typeface="Arial" charset="0"/>
              <a:buNone/>
              <a:defRPr/>
            </a:pPr>
            <a:r>
              <a:rPr lang="en-US" sz="2400" dirty="0"/>
              <a:t>Conditions - what you are </a:t>
            </a:r>
            <a:r>
              <a:rPr lang="en-US" sz="2400" dirty="0">
                <a:solidFill>
                  <a:schemeClr val="accent1"/>
                </a:solidFill>
              </a:rPr>
              <a:t>manipulating</a:t>
            </a:r>
            <a:r>
              <a:rPr lang="en-US" sz="2400" dirty="0"/>
              <a:t>. </a:t>
            </a:r>
            <a:r>
              <a:rPr lang="en-US" sz="2400" dirty="0">
                <a:solidFill>
                  <a:srgbClr val="0070C0"/>
                </a:solidFill>
              </a:rPr>
              <a:t>Independent </a:t>
            </a:r>
            <a:r>
              <a:rPr lang="en-US" sz="2400" dirty="0"/>
              <a:t>of what users does.  </a:t>
            </a:r>
            <a:r>
              <a:rPr lang="en-US" altLang="en-US" sz="2000" dirty="0"/>
              <a:t>Examples:</a:t>
            </a:r>
          </a:p>
          <a:p>
            <a:pPr lvl="2">
              <a:defRPr/>
            </a:pPr>
            <a:r>
              <a:rPr lang="en-US" sz="1600" dirty="0"/>
              <a:t>Time of class, </a:t>
            </a:r>
            <a:r>
              <a:rPr lang="en-US" altLang="en-US" sz="1600" dirty="0"/>
              <a:t>interface style, …</a:t>
            </a:r>
            <a:endParaRPr lang="en-US" sz="1600" dirty="0"/>
          </a:p>
          <a:p>
            <a:pPr marL="457200" lvl="1" indent="-457200">
              <a:buFont typeface="Arial" charset="0"/>
              <a:buAutoNum type="arabicPeriod" startAt="2"/>
              <a:defRPr/>
            </a:pPr>
            <a:r>
              <a:rPr lang="en-US" sz="2400" b="1" dirty="0">
                <a:solidFill>
                  <a:srgbClr val="0070C0"/>
                </a:solidFill>
              </a:rPr>
              <a:t>Dependent Variable:</a:t>
            </a:r>
            <a:endParaRPr lang="en-US" sz="2400" dirty="0">
              <a:solidFill>
                <a:srgbClr val="0070C0"/>
              </a:solidFill>
            </a:endParaRPr>
          </a:p>
          <a:p>
            <a:pPr marL="0" lvl="1" indent="0">
              <a:buFont typeface="Arial" charset="0"/>
              <a:buNone/>
              <a:defRPr/>
            </a:pPr>
            <a:r>
              <a:rPr lang="en-US" sz="2400" dirty="0"/>
              <a:t>What you are </a:t>
            </a:r>
            <a:r>
              <a:rPr lang="en-US" sz="2400" dirty="0">
                <a:solidFill>
                  <a:srgbClr val="0070C0"/>
                </a:solidFill>
              </a:rPr>
              <a:t>measuring</a:t>
            </a:r>
            <a:r>
              <a:rPr lang="en-US" sz="2400" dirty="0"/>
              <a:t>.</a:t>
            </a:r>
            <a:r>
              <a:rPr lang="en-US" altLang="en-US" sz="2400" dirty="0"/>
              <a:t> Their value is dependent on the changes made to the independent variable.  Examples:</a:t>
            </a:r>
            <a:endParaRPr lang="en-US" sz="2400" dirty="0"/>
          </a:p>
          <a:p>
            <a:pPr lvl="1">
              <a:defRPr/>
            </a:pPr>
            <a:r>
              <a:rPr lang="en-US" sz="2400" dirty="0">
                <a:solidFill>
                  <a:srgbClr val="0070C0"/>
                </a:solidFill>
              </a:rPr>
              <a:t>Task completion time </a:t>
            </a:r>
            <a:r>
              <a:rPr lang="en-US" sz="2400" dirty="0"/>
              <a:t>– how long does it take the user to complete a task.</a:t>
            </a:r>
          </a:p>
          <a:p>
            <a:pPr lvl="1">
              <a:defRPr/>
            </a:pPr>
            <a:r>
              <a:rPr lang="en-US" sz="2400" dirty="0">
                <a:solidFill>
                  <a:srgbClr val="0070C0"/>
                </a:solidFill>
              </a:rPr>
              <a:t>Accuracy – </a:t>
            </a:r>
            <a:r>
              <a:rPr lang="en-US" sz="2400" dirty="0"/>
              <a:t>how many mistakes did people make (how many were fatal errors or were they able to recover from them) </a:t>
            </a:r>
          </a:p>
          <a:p>
            <a:pPr lvl="1">
              <a:defRPr/>
            </a:pPr>
            <a:r>
              <a:rPr lang="en-US" sz="2400" dirty="0">
                <a:solidFill>
                  <a:srgbClr val="0070C0"/>
                </a:solidFill>
              </a:rPr>
              <a:t>Recall</a:t>
            </a:r>
            <a:r>
              <a:rPr lang="en-US" sz="2400" dirty="0">
                <a:solidFill>
                  <a:srgbClr val="C00000"/>
                </a:solidFill>
              </a:rPr>
              <a:t>  </a:t>
            </a:r>
            <a:r>
              <a:rPr lang="en-US" sz="2400" dirty="0"/>
              <a:t>- how much does the user remember after.</a:t>
            </a:r>
          </a:p>
          <a:p>
            <a:pPr lvl="1">
              <a:defRPr/>
            </a:pPr>
            <a:r>
              <a:rPr lang="en-US" sz="2400" dirty="0">
                <a:solidFill>
                  <a:srgbClr val="0070C0"/>
                </a:solidFill>
              </a:rPr>
              <a:t>Emotional</a:t>
            </a:r>
            <a:r>
              <a:rPr lang="en-US" sz="2400" dirty="0">
                <a:solidFill>
                  <a:srgbClr val="C00000"/>
                </a:solidFill>
              </a:rPr>
              <a:t> </a:t>
            </a:r>
            <a:r>
              <a:rPr lang="en-US" sz="2400" dirty="0"/>
              <a:t>– was the user confident, stressed, satisfied would they recommend it to a friend. </a:t>
            </a:r>
          </a:p>
          <a:p>
            <a:pPr marL="0" indent="0">
              <a:buFont typeface="Arial" charset="0"/>
              <a:buNone/>
              <a:defRPr/>
            </a:pPr>
            <a:endParaRPr lang="en-US" dirty="0"/>
          </a:p>
        </p:txBody>
      </p:sp>
    </p:spTree>
    <p:extLst>
      <p:ext uri="{BB962C8B-B14F-4D97-AF65-F5344CB8AC3E}">
        <p14:creationId xmlns:p14="http://schemas.microsoft.com/office/powerpoint/2010/main" val="303564752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 calcmode="lin" valueType="num">
                                      <p:cBhvr additive="base">
                                        <p:cTn id="19"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5" end="5"/>
                                            </p:txEl>
                                          </p:spTgt>
                                        </p:tgtEl>
                                        <p:attrNameLst>
                                          <p:attrName>style.visibility</p:attrName>
                                        </p:attrNameLst>
                                      </p:cBhvr>
                                      <p:to>
                                        <p:strVal val="visible"/>
                                      </p:to>
                                    </p:set>
                                    <p:anim calcmode="lin" valueType="num">
                                      <p:cBhvr additive="base">
                                        <p:cTn id="25"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5" end="5"/>
                                            </p:txEl>
                                          </p:spTgt>
                                        </p:tgtEl>
                                        <p:attrNameLst>
                                          <p:attrName>ppt_y</p:attrName>
                                        </p:attrNameLst>
                                      </p:cBhvr>
                                      <p:tavLst>
                                        <p:tav tm="0">
                                          <p:val>
                                            <p:strVal val="1+#ppt_h/2"/>
                                          </p:val>
                                        </p:tav>
                                        <p:tav tm="100000">
                                          <p:val>
                                            <p:strVal val="#ppt_y"/>
                                          </p:val>
                                        </p:tav>
                                      </p:tavLst>
                                    </p:anim>
                                  </p:childTnLst>
                                </p:cTn>
                              </p:par>
                              <p:par>
                                <p:cTn id="27" presetID="2" presetClass="entr" presetSubtype="4" fill="hold" nodeType="withEffect">
                                  <p:stCondLst>
                                    <p:cond delay="0"/>
                                  </p:stCondLst>
                                  <p:childTnLst>
                                    <p:set>
                                      <p:cBhvr>
                                        <p:cTn id="28" dur="1" fill="hold">
                                          <p:stCondLst>
                                            <p:cond delay="0"/>
                                          </p:stCondLst>
                                        </p:cTn>
                                        <p:tgtEl>
                                          <p:spTgt spid="3">
                                            <p:txEl>
                                              <p:pRg st="6" end="6"/>
                                            </p:txEl>
                                          </p:spTgt>
                                        </p:tgtEl>
                                        <p:attrNameLst>
                                          <p:attrName>style.visibility</p:attrName>
                                        </p:attrNameLst>
                                      </p:cBhvr>
                                      <p:to>
                                        <p:strVal val="visible"/>
                                      </p:to>
                                    </p:set>
                                    <p:anim calcmode="lin" valueType="num">
                                      <p:cBhvr additive="base">
                                        <p:cTn id="29"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3">
                                            <p:txEl>
                                              <p:pRg st="6" end="6"/>
                                            </p:txEl>
                                          </p:spTgt>
                                        </p:tgtEl>
                                        <p:attrNameLst>
                                          <p:attrName>ppt_y</p:attrName>
                                        </p:attrNameLst>
                                      </p:cBhvr>
                                      <p:tavLst>
                                        <p:tav tm="0">
                                          <p:val>
                                            <p:strVal val="1+#ppt_h/2"/>
                                          </p:val>
                                        </p:tav>
                                        <p:tav tm="100000">
                                          <p:val>
                                            <p:strVal val="#ppt_y"/>
                                          </p:val>
                                        </p:tav>
                                      </p:tavLst>
                                    </p:anim>
                                  </p:childTnLst>
                                </p:cTn>
                              </p:par>
                              <p:par>
                                <p:cTn id="31" presetID="2" presetClass="entr" presetSubtype="4" fill="hold" nodeType="withEffect">
                                  <p:stCondLst>
                                    <p:cond delay="0"/>
                                  </p:stCondLst>
                                  <p:childTnLst>
                                    <p:set>
                                      <p:cBhvr>
                                        <p:cTn id="32" dur="1" fill="hold">
                                          <p:stCondLst>
                                            <p:cond delay="0"/>
                                          </p:stCondLst>
                                        </p:cTn>
                                        <p:tgtEl>
                                          <p:spTgt spid="3">
                                            <p:txEl>
                                              <p:pRg st="7" end="7"/>
                                            </p:txEl>
                                          </p:spTgt>
                                        </p:tgtEl>
                                        <p:attrNameLst>
                                          <p:attrName>style.visibility</p:attrName>
                                        </p:attrNameLst>
                                      </p:cBhvr>
                                      <p:to>
                                        <p:strVal val="visible"/>
                                      </p:to>
                                    </p:set>
                                    <p:anim calcmode="lin" valueType="num">
                                      <p:cBhvr additive="base">
                                        <p:cTn id="33"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34" dur="500" fill="hold"/>
                                        <p:tgtEl>
                                          <p:spTgt spid="3">
                                            <p:txEl>
                                              <p:pRg st="7" end="7"/>
                                            </p:txEl>
                                          </p:spTgt>
                                        </p:tgtEl>
                                        <p:attrNameLst>
                                          <p:attrName>ppt_y</p:attrName>
                                        </p:attrNameLst>
                                      </p:cBhvr>
                                      <p:tavLst>
                                        <p:tav tm="0">
                                          <p:val>
                                            <p:strVal val="1+#ppt_h/2"/>
                                          </p:val>
                                        </p:tav>
                                        <p:tav tm="100000">
                                          <p:val>
                                            <p:strVal val="#ppt_y"/>
                                          </p:val>
                                        </p:tav>
                                      </p:tavLst>
                                    </p:anim>
                                  </p:childTnLst>
                                </p:cTn>
                              </p:par>
                              <p:par>
                                <p:cTn id="35" presetID="2" presetClass="entr" presetSubtype="4" fill="hold" nodeType="withEffect">
                                  <p:stCondLst>
                                    <p:cond delay="0"/>
                                  </p:stCondLst>
                                  <p:childTnLst>
                                    <p:set>
                                      <p:cBhvr>
                                        <p:cTn id="36" dur="1" fill="hold">
                                          <p:stCondLst>
                                            <p:cond delay="0"/>
                                          </p:stCondLst>
                                        </p:cTn>
                                        <p:tgtEl>
                                          <p:spTgt spid="3">
                                            <p:txEl>
                                              <p:pRg st="8" end="8"/>
                                            </p:txEl>
                                          </p:spTgt>
                                        </p:tgtEl>
                                        <p:attrNameLst>
                                          <p:attrName>style.visibility</p:attrName>
                                        </p:attrNameLst>
                                      </p:cBhvr>
                                      <p:to>
                                        <p:strVal val="visible"/>
                                      </p:to>
                                    </p:set>
                                    <p:anim calcmode="lin" valueType="num">
                                      <p:cBhvr additive="base">
                                        <p:cTn id="37"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p:cNvSpPr>
            <a:spLocks noGrp="1"/>
          </p:cNvSpPr>
          <p:nvPr>
            <p:ph type="title"/>
          </p:nvPr>
        </p:nvSpPr>
        <p:spPr/>
        <p:txBody>
          <a:bodyPr/>
          <a:lstStyle/>
          <a:p>
            <a:r>
              <a:rPr lang="en-US" altLang="en-US"/>
              <a:t>Example:</a:t>
            </a:r>
          </a:p>
        </p:txBody>
      </p:sp>
      <p:sp>
        <p:nvSpPr>
          <p:cNvPr id="19459" name="Content Placeholder 2"/>
          <p:cNvSpPr>
            <a:spLocks noGrp="1"/>
          </p:cNvSpPr>
          <p:nvPr>
            <p:ph idx="1"/>
          </p:nvPr>
        </p:nvSpPr>
        <p:spPr/>
        <p:txBody>
          <a:bodyPr/>
          <a:lstStyle/>
          <a:p>
            <a:r>
              <a:rPr lang="en-US" altLang="en-US" b="1" dirty="0">
                <a:solidFill>
                  <a:srgbClr val="0070C0"/>
                </a:solidFill>
              </a:rPr>
              <a:t>Hypothesis</a:t>
            </a:r>
            <a:r>
              <a:rPr lang="en-US" altLang="en-US" dirty="0">
                <a:solidFill>
                  <a:srgbClr val="0070C0"/>
                </a:solidFill>
              </a:rPr>
              <a:t>:</a:t>
            </a:r>
            <a:r>
              <a:rPr lang="en-US" altLang="en-US" dirty="0">
                <a:solidFill>
                  <a:srgbClr val="C00000"/>
                </a:solidFill>
              </a:rPr>
              <a:t> </a:t>
            </a:r>
            <a:r>
              <a:rPr lang="en-US" altLang="en-US" dirty="0"/>
              <a:t>Having vitamin C will increase your lifespan.</a:t>
            </a:r>
          </a:p>
          <a:p>
            <a:endParaRPr lang="en-US" altLang="en-US" dirty="0"/>
          </a:p>
          <a:p>
            <a:r>
              <a:rPr lang="en-US" altLang="en-US" b="1" dirty="0">
                <a:solidFill>
                  <a:srgbClr val="0070C0"/>
                </a:solidFill>
              </a:rPr>
              <a:t>Independent</a:t>
            </a:r>
            <a:r>
              <a:rPr lang="en-US" altLang="en-US" dirty="0">
                <a:solidFill>
                  <a:srgbClr val="0070C0"/>
                </a:solidFill>
              </a:rPr>
              <a:t> </a:t>
            </a:r>
            <a:r>
              <a:rPr lang="en-US" altLang="en-US" b="1" dirty="0">
                <a:solidFill>
                  <a:srgbClr val="0070C0"/>
                </a:solidFill>
              </a:rPr>
              <a:t>Variable</a:t>
            </a:r>
            <a:r>
              <a:rPr lang="en-US" altLang="en-US" dirty="0">
                <a:solidFill>
                  <a:srgbClr val="0070C0"/>
                </a:solidFill>
              </a:rPr>
              <a:t>: </a:t>
            </a:r>
          </a:p>
          <a:p>
            <a:pPr lvl="1"/>
            <a:r>
              <a:rPr lang="en-US" altLang="en-US" dirty="0"/>
              <a:t>Vitamin C or placebo</a:t>
            </a:r>
          </a:p>
          <a:p>
            <a:r>
              <a:rPr lang="en-US" altLang="en-US" b="1" dirty="0">
                <a:solidFill>
                  <a:srgbClr val="0070C0"/>
                </a:solidFill>
              </a:rPr>
              <a:t>Dependent Variable:</a:t>
            </a:r>
          </a:p>
          <a:p>
            <a:pPr lvl="1"/>
            <a:r>
              <a:rPr lang="en-US" altLang="en-US" dirty="0"/>
              <a:t>Lifespan</a:t>
            </a:r>
          </a:p>
        </p:txBody>
      </p:sp>
    </p:spTree>
    <p:extLst>
      <p:ext uri="{BB962C8B-B14F-4D97-AF65-F5344CB8AC3E}">
        <p14:creationId xmlns:p14="http://schemas.microsoft.com/office/powerpoint/2010/main" val="346875699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19459">
                                            <p:txEl>
                                              <p:pRg st="2" end="2"/>
                                            </p:txEl>
                                          </p:spTgt>
                                        </p:tgtEl>
                                        <p:attrNameLst>
                                          <p:attrName>style.visibility</p:attrName>
                                        </p:attrNameLst>
                                      </p:cBhvr>
                                      <p:to>
                                        <p:strVal val="visible"/>
                                      </p:to>
                                    </p:set>
                                    <p:anim calcmode="lin" valueType="num">
                                      <p:cBhvr additive="base">
                                        <p:cTn id="7" dur="500" fill="hold"/>
                                        <p:tgtEl>
                                          <p:spTgt spid="19459">
                                            <p:txEl>
                                              <p:pRg st="2" end="2"/>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9459">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nodeType="clickEffect">
                                  <p:stCondLst>
                                    <p:cond delay="0"/>
                                  </p:stCondLst>
                                  <p:childTnLst>
                                    <p:set>
                                      <p:cBhvr>
                                        <p:cTn id="12" dur="1" fill="hold">
                                          <p:stCondLst>
                                            <p:cond delay="0"/>
                                          </p:stCondLst>
                                        </p:cTn>
                                        <p:tgtEl>
                                          <p:spTgt spid="19459">
                                            <p:txEl>
                                              <p:pRg st="3" end="3"/>
                                            </p:txEl>
                                          </p:spTgt>
                                        </p:tgtEl>
                                        <p:attrNameLst>
                                          <p:attrName>style.visibility</p:attrName>
                                        </p:attrNameLst>
                                      </p:cBhvr>
                                      <p:to>
                                        <p:strVal val="visible"/>
                                      </p:to>
                                    </p:set>
                                    <p:anim calcmode="lin" valueType="num">
                                      <p:cBhvr additive="base">
                                        <p:cTn id="13" dur="500" fill="hold"/>
                                        <p:tgtEl>
                                          <p:spTgt spid="19459">
                                            <p:txEl>
                                              <p:pRg st="3" end="3"/>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19459">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nodeType="clickEffect">
                                  <p:stCondLst>
                                    <p:cond delay="0"/>
                                  </p:stCondLst>
                                  <p:childTnLst>
                                    <p:set>
                                      <p:cBhvr>
                                        <p:cTn id="18" dur="1" fill="hold">
                                          <p:stCondLst>
                                            <p:cond delay="0"/>
                                          </p:stCondLst>
                                        </p:cTn>
                                        <p:tgtEl>
                                          <p:spTgt spid="19459">
                                            <p:txEl>
                                              <p:pRg st="4" end="4"/>
                                            </p:txEl>
                                          </p:spTgt>
                                        </p:tgtEl>
                                        <p:attrNameLst>
                                          <p:attrName>style.visibility</p:attrName>
                                        </p:attrNameLst>
                                      </p:cBhvr>
                                      <p:to>
                                        <p:strVal val="visible"/>
                                      </p:to>
                                    </p:set>
                                    <p:anim calcmode="lin" valueType="num">
                                      <p:cBhvr additive="base">
                                        <p:cTn id="19" dur="500" fill="hold"/>
                                        <p:tgtEl>
                                          <p:spTgt spid="19459">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19459">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4" fill="hold" nodeType="clickEffect">
                                  <p:stCondLst>
                                    <p:cond delay="0"/>
                                  </p:stCondLst>
                                  <p:childTnLst>
                                    <p:set>
                                      <p:cBhvr>
                                        <p:cTn id="24" dur="1" fill="hold">
                                          <p:stCondLst>
                                            <p:cond delay="0"/>
                                          </p:stCondLst>
                                        </p:cTn>
                                        <p:tgtEl>
                                          <p:spTgt spid="19459">
                                            <p:txEl>
                                              <p:pRg st="5" end="5"/>
                                            </p:txEl>
                                          </p:spTgt>
                                        </p:tgtEl>
                                        <p:attrNameLst>
                                          <p:attrName>style.visibility</p:attrName>
                                        </p:attrNameLst>
                                      </p:cBhvr>
                                      <p:to>
                                        <p:strVal val="visible"/>
                                      </p:to>
                                    </p:set>
                                    <p:anim calcmode="lin" valueType="num">
                                      <p:cBhvr additive="base">
                                        <p:cTn id="25" dur="500" fill="hold"/>
                                        <p:tgtEl>
                                          <p:spTgt spid="19459">
                                            <p:txEl>
                                              <p:pRg st="5" end="5"/>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19459">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a:xfrm>
            <a:off x="228600" y="76200"/>
            <a:ext cx="8915400" cy="1143000"/>
          </a:xfrm>
        </p:spPr>
        <p:txBody>
          <a:bodyPr/>
          <a:lstStyle/>
          <a:p>
            <a:r>
              <a:rPr lang="en-US" altLang="en-US" sz="4000"/>
              <a:t>Experiments</a:t>
            </a:r>
          </a:p>
        </p:txBody>
      </p:sp>
      <p:sp>
        <p:nvSpPr>
          <p:cNvPr id="3" name="Content Placeholder 2"/>
          <p:cNvSpPr>
            <a:spLocks noGrp="1"/>
          </p:cNvSpPr>
          <p:nvPr>
            <p:ph idx="1"/>
          </p:nvPr>
        </p:nvSpPr>
        <p:spPr/>
        <p:txBody>
          <a:bodyPr/>
          <a:lstStyle/>
          <a:p>
            <a:pPr>
              <a:defRPr/>
            </a:pPr>
            <a:r>
              <a:rPr lang="en-US" b="1" dirty="0">
                <a:solidFill>
                  <a:srgbClr val="0070C0"/>
                </a:solidFill>
              </a:rPr>
              <a:t>Independent</a:t>
            </a:r>
            <a:r>
              <a:rPr lang="en-US" dirty="0">
                <a:solidFill>
                  <a:srgbClr val="0070C0"/>
                </a:solidFill>
              </a:rPr>
              <a:t> – </a:t>
            </a:r>
            <a:r>
              <a:rPr lang="en-US" dirty="0"/>
              <a:t>you manipulate</a:t>
            </a:r>
          </a:p>
          <a:p>
            <a:pPr>
              <a:defRPr/>
            </a:pPr>
            <a:r>
              <a:rPr lang="en-US" b="1" dirty="0">
                <a:solidFill>
                  <a:srgbClr val="0070C0"/>
                </a:solidFill>
              </a:rPr>
              <a:t>Dependent</a:t>
            </a:r>
            <a:r>
              <a:rPr lang="en-US" dirty="0">
                <a:solidFill>
                  <a:srgbClr val="0070C0"/>
                </a:solidFill>
              </a:rPr>
              <a:t> -</a:t>
            </a:r>
            <a:r>
              <a:rPr lang="en-US" dirty="0"/>
              <a:t>  you measure</a:t>
            </a:r>
          </a:p>
          <a:p>
            <a:pPr>
              <a:defRPr/>
            </a:pPr>
            <a:endParaRPr lang="en-US" dirty="0"/>
          </a:p>
          <a:p>
            <a:pPr>
              <a:defRPr/>
            </a:pPr>
            <a:r>
              <a:rPr lang="en-US" dirty="0"/>
              <a:t>How reliable is the experiment – if you ran it again would you get the same results?</a:t>
            </a:r>
          </a:p>
          <a:p>
            <a:pPr lvl="1">
              <a:defRPr/>
            </a:pPr>
            <a:r>
              <a:rPr lang="en-US" dirty="0"/>
              <a:t>Study enough people so it’s not by chance.  </a:t>
            </a:r>
          </a:p>
          <a:p>
            <a:pPr marL="0" indent="0">
              <a:buFont typeface="Arial" charset="0"/>
              <a:buNone/>
              <a:defRPr/>
            </a:pPr>
            <a:endParaRPr lang="en-US" dirty="0"/>
          </a:p>
          <a:p>
            <a:pPr>
              <a:defRPr/>
            </a:pPr>
            <a:r>
              <a:rPr lang="en-US" dirty="0"/>
              <a:t>Generalizability – does it only apply to 18 year- olds in classrooms or to other people as well. </a:t>
            </a:r>
          </a:p>
          <a:p>
            <a:pPr>
              <a:defRPr/>
            </a:pPr>
            <a:endParaRPr lang="en-US" dirty="0"/>
          </a:p>
        </p:txBody>
      </p:sp>
    </p:spTree>
    <p:extLst>
      <p:ext uri="{BB962C8B-B14F-4D97-AF65-F5344CB8AC3E}">
        <p14:creationId xmlns:p14="http://schemas.microsoft.com/office/powerpoint/2010/main" val="324433082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228600" y="76200"/>
            <a:ext cx="8915400" cy="1143000"/>
          </a:xfrm>
        </p:spPr>
        <p:txBody>
          <a:bodyPr/>
          <a:lstStyle/>
          <a:p>
            <a:r>
              <a:rPr lang="en-US" sz="2400" dirty="0"/>
              <a:t>Poll: Jane wants to determine the best place she can grow plants in her apartment. She puts one plant on her balcony, one by the kitchen window, and one in the living room. Which is the INDEPENDENT VARIABLE?</a:t>
            </a:r>
          </a:p>
        </p:txBody>
      </p:sp>
    </p:spTree>
    <p:extLst>
      <p:ext uri="{BB962C8B-B14F-4D97-AF65-F5344CB8AC3E}">
        <p14:creationId xmlns:p14="http://schemas.microsoft.com/office/powerpoint/2010/main" val="233358707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228600" y="76200"/>
            <a:ext cx="8763000" cy="1143000"/>
          </a:xfrm>
        </p:spPr>
        <p:txBody>
          <a:bodyPr/>
          <a:lstStyle/>
          <a:p>
            <a:r>
              <a:rPr lang="en-US" sz="2400" dirty="0"/>
              <a:t>Poll: Jack wanted to see how high an ice cube would float in different temperatures of water. Which is the DEPENDENT variable?</a:t>
            </a:r>
          </a:p>
        </p:txBody>
      </p:sp>
    </p:spTree>
    <p:extLst>
      <p:ext uri="{BB962C8B-B14F-4D97-AF65-F5344CB8AC3E}">
        <p14:creationId xmlns:p14="http://schemas.microsoft.com/office/powerpoint/2010/main" val="179864959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p:cNvSpPr>
          <p:nvPr>
            <p:ph type="title"/>
          </p:nvPr>
        </p:nvSpPr>
        <p:spPr>
          <a:xfrm>
            <a:off x="228600" y="76200"/>
            <a:ext cx="8915400" cy="1143000"/>
          </a:xfrm>
        </p:spPr>
        <p:txBody>
          <a:bodyPr/>
          <a:lstStyle/>
          <a:p>
            <a:r>
              <a:rPr lang="en-US" altLang="en-US" dirty="0"/>
              <a:t>Another Example – You tell Me</a:t>
            </a:r>
          </a:p>
        </p:txBody>
      </p:sp>
      <p:sp>
        <p:nvSpPr>
          <p:cNvPr id="56323" name="Rectangle 3"/>
          <p:cNvSpPr>
            <a:spLocks noGrp="1"/>
          </p:cNvSpPr>
          <p:nvPr>
            <p:ph type="body" idx="1"/>
          </p:nvPr>
        </p:nvSpPr>
        <p:spPr/>
        <p:txBody>
          <a:bodyPr/>
          <a:lstStyle/>
          <a:p>
            <a:pPr marL="0" indent="0">
              <a:buNone/>
            </a:pPr>
            <a:r>
              <a:rPr lang="en-US" altLang="en-US" dirty="0"/>
              <a:t>Comparing robotic vacuum cleaner and regular vacuum cleaner.</a:t>
            </a:r>
          </a:p>
          <a:p>
            <a:pPr marL="0" indent="0">
              <a:buNone/>
            </a:pPr>
            <a:endParaRPr lang="en-US" altLang="en-US" dirty="0"/>
          </a:p>
          <a:p>
            <a:r>
              <a:rPr lang="en-US" altLang="en-US" dirty="0"/>
              <a:t>Independent variable:</a:t>
            </a:r>
          </a:p>
          <a:p>
            <a:r>
              <a:rPr lang="en-US" altLang="en-US" dirty="0"/>
              <a:t>Dependent variables: </a:t>
            </a:r>
          </a:p>
          <a:p>
            <a:r>
              <a:rPr lang="en-US" altLang="en-US" dirty="0"/>
              <a:t>Hypothesis:		</a:t>
            </a:r>
            <a:endParaRPr lang="en-US" altLang="en-US" dirty="0">
              <a:solidFill>
                <a:srgbClr val="FF0000"/>
              </a:solidFill>
            </a:endParaRPr>
          </a:p>
        </p:txBody>
      </p:sp>
    </p:spTree>
    <p:extLst>
      <p:ext uri="{BB962C8B-B14F-4D97-AF65-F5344CB8AC3E}">
        <p14:creationId xmlns:p14="http://schemas.microsoft.com/office/powerpoint/2010/main" val="286376152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p:cNvSpPr>
          <p:nvPr>
            <p:ph type="title"/>
          </p:nvPr>
        </p:nvSpPr>
        <p:spPr/>
        <p:txBody>
          <a:bodyPr/>
          <a:lstStyle/>
          <a:p>
            <a:r>
              <a:rPr lang="en-US" altLang="en-US" dirty="0"/>
              <a:t>Variables</a:t>
            </a:r>
          </a:p>
        </p:txBody>
      </p:sp>
      <p:sp>
        <p:nvSpPr>
          <p:cNvPr id="21507" name="Rectangle 3"/>
          <p:cNvSpPr>
            <a:spLocks noGrp="1"/>
          </p:cNvSpPr>
          <p:nvPr>
            <p:ph type="body" idx="1"/>
          </p:nvPr>
        </p:nvSpPr>
        <p:spPr/>
        <p:txBody>
          <a:bodyPr/>
          <a:lstStyle/>
          <a:p>
            <a:r>
              <a:rPr lang="en-US" altLang="en-US" sz="2800" b="1" dirty="0">
                <a:solidFill>
                  <a:schemeClr val="tx2"/>
                </a:solidFill>
              </a:rPr>
              <a:t>Independent Variable</a:t>
            </a:r>
            <a:r>
              <a:rPr lang="en-US" altLang="en-US" sz="2800" dirty="0"/>
              <a:t>: vacuum type</a:t>
            </a:r>
          </a:p>
          <a:p>
            <a:r>
              <a:rPr lang="en-US" altLang="en-US" sz="2800" b="1" dirty="0">
                <a:solidFill>
                  <a:schemeClr val="tx2"/>
                </a:solidFill>
              </a:rPr>
              <a:t>Dependent Variable</a:t>
            </a:r>
            <a:r>
              <a:rPr lang="en-US" altLang="en-US" sz="2800" dirty="0"/>
              <a:t>: faster and cleaner</a:t>
            </a:r>
          </a:p>
          <a:p>
            <a:endParaRPr lang="en-US" altLang="en-US" sz="2800" dirty="0"/>
          </a:p>
          <a:p>
            <a:r>
              <a:rPr lang="en-US" altLang="en-US" sz="2800" b="1" dirty="0">
                <a:solidFill>
                  <a:schemeClr val="tx2"/>
                </a:solidFill>
              </a:rPr>
              <a:t>Between subject design</a:t>
            </a:r>
            <a:r>
              <a:rPr lang="en-US" altLang="en-US" sz="2800" dirty="0"/>
              <a:t>. Half participants in robot vacuum condition and half use the regular vacuum. </a:t>
            </a:r>
          </a:p>
          <a:p>
            <a:endParaRPr lang="en-US" altLang="en-US" sz="2800" dirty="0"/>
          </a:p>
          <a:p>
            <a:r>
              <a:rPr lang="en-US" altLang="en-US" dirty="0"/>
              <a:t>Sample Size: Let’s say robotic IS faster and cleaner, but if you only have 6 people, maybe those 3 people were better cleaners…</a:t>
            </a:r>
          </a:p>
        </p:txBody>
      </p:sp>
    </p:spTree>
    <p:extLst>
      <p:ext uri="{BB962C8B-B14F-4D97-AF65-F5344CB8AC3E}">
        <p14:creationId xmlns:p14="http://schemas.microsoft.com/office/powerpoint/2010/main" val="65800712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p:cNvSpPr>
          <p:nvPr>
            <p:ph type="title"/>
          </p:nvPr>
        </p:nvSpPr>
        <p:spPr/>
        <p:txBody>
          <a:bodyPr/>
          <a:lstStyle/>
          <a:p>
            <a:r>
              <a:rPr lang="en-US" altLang="en-US" dirty="0"/>
              <a:t>Participants</a:t>
            </a:r>
          </a:p>
        </p:txBody>
      </p:sp>
      <p:sp>
        <p:nvSpPr>
          <p:cNvPr id="14339" name="Rectangle 3"/>
          <p:cNvSpPr>
            <a:spLocks noGrp="1"/>
          </p:cNvSpPr>
          <p:nvPr>
            <p:ph type="body" idx="1"/>
          </p:nvPr>
        </p:nvSpPr>
        <p:spPr/>
        <p:txBody>
          <a:bodyPr/>
          <a:lstStyle/>
          <a:p>
            <a:r>
              <a:rPr lang="en-US" altLang="en-US" dirty="0">
                <a:solidFill>
                  <a:srgbClr val="0070C0"/>
                </a:solidFill>
              </a:rPr>
              <a:t>Participants </a:t>
            </a:r>
            <a:r>
              <a:rPr lang="en-US" altLang="en-US" dirty="0"/>
              <a:t>should be chosen to match the expected user population as closely as possible.  </a:t>
            </a:r>
          </a:p>
          <a:p>
            <a:r>
              <a:rPr lang="en-US" altLang="en-US" dirty="0"/>
              <a:t>In a controlled experiment, the </a:t>
            </a:r>
            <a:r>
              <a:rPr lang="en-US" altLang="en-US" dirty="0">
                <a:solidFill>
                  <a:srgbClr val="0070C0"/>
                </a:solidFill>
              </a:rPr>
              <a:t>sample size </a:t>
            </a:r>
            <a:r>
              <a:rPr lang="en-US" altLang="en-US" dirty="0"/>
              <a:t>must be large enough to be considered representative of the population. </a:t>
            </a:r>
          </a:p>
          <a:p>
            <a:endParaRPr lang="en-US" altLang="en-US" dirty="0"/>
          </a:p>
        </p:txBody>
      </p:sp>
    </p:spTree>
    <p:extLst>
      <p:ext uri="{BB962C8B-B14F-4D97-AF65-F5344CB8AC3E}">
        <p14:creationId xmlns:p14="http://schemas.microsoft.com/office/powerpoint/2010/main" val="77042782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altLang="en-US" dirty="0"/>
              <a:t>Running Experiments</a:t>
            </a:r>
          </a:p>
        </p:txBody>
      </p:sp>
      <p:sp>
        <p:nvSpPr>
          <p:cNvPr id="13315" name="Content Placeholder 2"/>
          <p:cNvSpPr>
            <a:spLocks noGrp="1"/>
          </p:cNvSpPr>
          <p:nvPr>
            <p:ph idx="1"/>
          </p:nvPr>
        </p:nvSpPr>
        <p:spPr/>
        <p:txBody>
          <a:bodyPr/>
          <a:lstStyle/>
          <a:p>
            <a:r>
              <a:rPr lang="en-US" altLang="en-US" dirty="0"/>
              <a:t>When running </a:t>
            </a:r>
            <a:r>
              <a:rPr lang="en-US" altLang="en-US" dirty="0">
                <a:solidFill>
                  <a:srgbClr val="0070C0"/>
                </a:solidFill>
              </a:rPr>
              <a:t>experiments</a:t>
            </a:r>
            <a:r>
              <a:rPr lang="en-US" altLang="en-US" dirty="0"/>
              <a:t>, think about: </a:t>
            </a:r>
          </a:p>
          <a:p>
            <a:pPr lvl="1"/>
            <a:r>
              <a:rPr lang="en-US" altLang="en-US" dirty="0">
                <a:solidFill>
                  <a:srgbClr val="0070C0"/>
                </a:solidFill>
              </a:rPr>
              <a:t>Choosing Participants</a:t>
            </a:r>
          </a:p>
          <a:p>
            <a:pPr lvl="1"/>
            <a:r>
              <a:rPr lang="en-US" altLang="en-US" dirty="0">
                <a:solidFill>
                  <a:srgbClr val="0070C0"/>
                </a:solidFill>
              </a:rPr>
              <a:t>Independent Variable/Dependent Variables</a:t>
            </a:r>
          </a:p>
          <a:p>
            <a:pPr lvl="1"/>
            <a:r>
              <a:rPr lang="en-US" altLang="en-US" dirty="0">
                <a:solidFill>
                  <a:srgbClr val="0070C0"/>
                </a:solidFill>
              </a:rPr>
              <a:t>Hypothesis</a:t>
            </a:r>
          </a:p>
          <a:p>
            <a:pPr lvl="1"/>
            <a:r>
              <a:rPr lang="en-US" altLang="en-US" dirty="0">
                <a:solidFill>
                  <a:srgbClr val="0070C0"/>
                </a:solidFill>
              </a:rPr>
              <a:t>Within-subject/Between-subject design</a:t>
            </a:r>
          </a:p>
          <a:p>
            <a:pPr lvl="1"/>
            <a:endParaRPr lang="en-US" altLang="en-US" dirty="0"/>
          </a:p>
        </p:txBody>
      </p:sp>
    </p:spTree>
    <p:extLst>
      <p:ext uri="{BB962C8B-B14F-4D97-AF65-F5344CB8AC3E}">
        <p14:creationId xmlns:p14="http://schemas.microsoft.com/office/powerpoint/2010/main" val="200670568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p:cNvSpPr>
          <p:nvPr>
            <p:ph type="title"/>
          </p:nvPr>
        </p:nvSpPr>
        <p:spPr/>
        <p:txBody>
          <a:bodyPr/>
          <a:lstStyle/>
          <a:p>
            <a:r>
              <a:rPr lang="en-US" altLang="en-US"/>
              <a:t>Experimental Design</a:t>
            </a:r>
          </a:p>
        </p:txBody>
      </p:sp>
      <p:sp>
        <p:nvSpPr>
          <p:cNvPr id="20483" name="Rectangle 3"/>
          <p:cNvSpPr>
            <a:spLocks noGrp="1"/>
          </p:cNvSpPr>
          <p:nvPr>
            <p:ph type="body" idx="1"/>
          </p:nvPr>
        </p:nvSpPr>
        <p:spPr/>
        <p:txBody>
          <a:bodyPr/>
          <a:lstStyle/>
          <a:p>
            <a:pPr marL="514350" indent="-457200"/>
            <a:r>
              <a:rPr lang="en-US" altLang="en-US" dirty="0"/>
              <a:t>Choose the hypothesis, clarify the independent and dependent variables.  How many participants can you get?  Are they representative of your user group?</a:t>
            </a:r>
          </a:p>
          <a:p>
            <a:pPr marL="514350" indent="-457200"/>
            <a:r>
              <a:rPr lang="en-US" altLang="en-US" dirty="0"/>
              <a:t>Which experiment method will you use:</a:t>
            </a:r>
          </a:p>
          <a:p>
            <a:pPr marL="895350" lvl="1" indent="-381000"/>
            <a:r>
              <a:rPr lang="en-US" altLang="en-US" b="1" dirty="0">
                <a:solidFill>
                  <a:srgbClr val="0070C0"/>
                </a:solidFill>
              </a:rPr>
              <a:t>Between-subject</a:t>
            </a:r>
          </a:p>
          <a:p>
            <a:pPr marL="895350" lvl="1" indent="-381000"/>
            <a:r>
              <a:rPr lang="en-US" altLang="en-US" b="1" dirty="0">
                <a:solidFill>
                  <a:srgbClr val="0070C0"/>
                </a:solidFill>
              </a:rPr>
              <a:t>Within-subject</a:t>
            </a:r>
          </a:p>
          <a:p>
            <a:pPr marL="914400" lvl="1" indent="-457200"/>
            <a:endParaRPr lang="en-US" altLang="en-US" dirty="0"/>
          </a:p>
        </p:txBody>
      </p:sp>
    </p:spTree>
    <p:extLst>
      <p:ext uri="{BB962C8B-B14F-4D97-AF65-F5344CB8AC3E}">
        <p14:creationId xmlns:p14="http://schemas.microsoft.com/office/powerpoint/2010/main" val="15433213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5CE3E8-EA33-07E5-6E43-736A2ECB506D}"/>
              </a:ext>
            </a:extLst>
          </p:cNvPr>
          <p:cNvSpPr>
            <a:spLocks noGrp="1"/>
          </p:cNvSpPr>
          <p:nvPr>
            <p:ph type="title"/>
          </p:nvPr>
        </p:nvSpPr>
        <p:spPr/>
        <p:txBody>
          <a:bodyPr/>
          <a:lstStyle/>
          <a:p>
            <a:r>
              <a:rPr lang="en-US" dirty="0"/>
              <a:t>Acknowledgements</a:t>
            </a:r>
          </a:p>
        </p:txBody>
      </p:sp>
      <p:sp>
        <p:nvSpPr>
          <p:cNvPr id="3" name="Content Placeholder 2">
            <a:extLst>
              <a:ext uri="{FF2B5EF4-FFF2-40B4-BE49-F238E27FC236}">
                <a16:creationId xmlns:a16="http://schemas.microsoft.com/office/drawing/2014/main" id="{2BE8D017-8034-9B63-E34B-6DE730ABCDCA}"/>
              </a:ext>
            </a:extLst>
          </p:cNvPr>
          <p:cNvSpPr>
            <a:spLocks noGrp="1"/>
          </p:cNvSpPr>
          <p:nvPr>
            <p:ph idx="1"/>
          </p:nvPr>
        </p:nvSpPr>
        <p:spPr/>
        <p:txBody>
          <a:bodyPr/>
          <a:lstStyle/>
          <a:p>
            <a:pPr>
              <a:lnSpc>
                <a:spcPct val="90000"/>
              </a:lnSpc>
            </a:pPr>
            <a:r>
              <a:rPr lang="en-US" altLang="en-US" sz="2400" i="1" dirty="0"/>
              <a:t>Many Slides for this course from: </a:t>
            </a:r>
          </a:p>
          <a:p>
            <a:pPr lvl="1"/>
            <a:r>
              <a:rPr lang="en-US" altLang="en-US" sz="2400" dirty="0"/>
              <a:t>Scott </a:t>
            </a:r>
            <a:r>
              <a:rPr lang="en-US" altLang="en-US" sz="2400" dirty="0" err="1"/>
              <a:t>Klemmor</a:t>
            </a:r>
            <a:r>
              <a:rPr lang="en-US" altLang="en-US" sz="2400" dirty="0"/>
              <a:t> </a:t>
            </a:r>
            <a:r>
              <a:rPr lang="en-US" altLang="en-US" sz="2400" dirty="0" err="1"/>
              <a:t>hci-class.org</a:t>
            </a:r>
            <a:endParaRPr lang="en-US" altLang="en-US" sz="2400" dirty="0"/>
          </a:p>
          <a:p>
            <a:pPr lvl="1"/>
            <a:r>
              <a:rPr lang="en-US" altLang="en-US" sz="2400" dirty="0"/>
              <a:t>Designing the User Interface: Strategies for Effective Human-Computer Interaction 5</a:t>
            </a:r>
            <a:r>
              <a:rPr lang="en-US" altLang="en-US" sz="2400" baseline="30000" dirty="0"/>
              <a:t>th</a:t>
            </a:r>
            <a:r>
              <a:rPr lang="en-US" altLang="en-US" sz="2400" dirty="0"/>
              <a:t> edition by Ben </a:t>
            </a:r>
            <a:r>
              <a:rPr lang="en-US" altLang="en-US" sz="2400" dirty="0" err="1"/>
              <a:t>Shneiderman</a:t>
            </a:r>
            <a:r>
              <a:rPr lang="en-US" altLang="en-US" sz="2400" dirty="0"/>
              <a:t> and Catherine </a:t>
            </a:r>
            <a:r>
              <a:rPr lang="en-US" altLang="en-US" sz="2400" dirty="0" err="1"/>
              <a:t>Plaisant</a:t>
            </a:r>
            <a:r>
              <a:rPr lang="en-US" altLang="en-US" sz="2400" dirty="0"/>
              <a:t>.</a:t>
            </a:r>
          </a:p>
          <a:p>
            <a:pPr lvl="1"/>
            <a:r>
              <a:rPr lang="en-US" altLang="en-US" sz="2400" dirty="0"/>
              <a:t>Human-Computer Interaction 3</a:t>
            </a:r>
            <a:r>
              <a:rPr lang="en-US" altLang="en-US" sz="2400" baseline="30000" dirty="0"/>
              <a:t>rd</a:t>
            </a:r>
            <a:r>
              <a:rPr lang="en-US" altLang="en-US" sz="2400" dirty="0"/>
              <a:t> edition by Alan Dix, Janet Finlay, Gregory D. Abowd, Russel Beale.</a:t>
            </a:r>
          </a:p>
          <a:p>
            <a:pPr lvl="1">
              <a:lnSpc>
                <a:spcPct val="90000"/>
              </a:lnSpc>
            </a:pPr>
            <a:r>
              <a:rPr lang="en-US" altLang="en-US" sz="2400" dirty="0"/>
              <a:t>Design of Everyday Things by Don Norman</a:t>
            </a:r>
          </a:p>
          <a:p>
            <a:pPr lvl="1">
              <a:lnSpc>
                <a:spcPct val="90000"/>
              </a:lnSpc>
            </a:pPr>
            <a:r>
              <a:rPr lang="en-US" altLang="en-US" sz="2400" dirty="0"/>
              <a:t>Various other articles and my own thoughts</a:t>
            </a:r>
            <a:endParaRPr lang="en-US" dirty="0"/>
          </a:p>
        </p:txBody>
      </p:sp>
    </p:spTree>
    <p:extLst>
      <p:ext uri="{BB962C8B-B14F-4D97-AF65-F5344CB8AC3E}">
        <p14:creationId xmlns:p14="http://schemas.microsoft.com/office/powerpoint/2010/main" val="46056077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p:cNvSpPr>
          <p:nvPr>
            <p:ph type="title"/>
          </p:nvPr>
        </p:nvSpPr>
        <p:spPr/>
        <p:txBody>
          <a:bodyPr/>
          <a:lstStyle/>
          <a:p>
            <a:r>
              <a:rPr lang="en-US" altLang="en-US"/>
              <a:t>Experimental Method</a:t>
            </a:r>
          </a:p>
        </p:txBody>
      </p:sp>
      <p:sp>
        <p:nvSpPr>
          <p:cNvPr id="21507" name="Rectangle 3"/>
          <p:cNvSpPr>
            <a:spLocks noGrp="1"/>
          </p:cNvSpPr>
          <p:nvPr>
            <p:ph type="body" idx="1"/>
          </p:nvPr>
        </p:nvSpPr>
        <p:spPr>
          <a:xfrm>
            <a:off x="76200" y="1403350"/>
            <a:ext cx="8915400" cy="4876800"/>
          </a:xfrm>
        </p:spPr>
        <p:txBody>
          <a:bodyPr/>
          <a:lstStyle/>
          <a:p>
            <a:pPr marL="990600" lvl="1" indent="-533400">
              <a:lnSpc>
                <a:spcPct val="90000"/>
              </a:lnSpc>
              <a:buFont typeface="Arial" charset="0"/>
              <a:buAutoNum type="arabicPeriod"/>
              <a:defRPr/>
            </a:pPr>
            <a:r>
              <a:rPr lang="en-US" altLang="en-US" sz="2400" b="1" dirty="0">
                <a:solidFill>
                  <a:srgbClr val="0070C0"/>
                </a:solidFill>
              </a:rPr>
              <a:t>Between-subjects</a:t>
            </a:r>
            <a:r>
              <a:rPr lang="en-US" altLang="en-US" sz="2400" dirty="0">
                <a:solidFill>
                  <a:srgbClr val="0070C0"/>
                </a:solidFill>
              </a:rPr>
              <a:t>:</a:t>
            </a:r>
          </a:p>
          <a:p>
            <a:pPr marL="457200" lvl="1" indent="0">
              <a:lnSpc>
                <a:spcPct val="90000"/>
              </a:lnSpc>
              <a:buFont typeface="Arial" charset="0"/>
              <a:buNone/>
              <a:defRPr/>
            </a:pPr>
            <a:r>
              <a:rPr lang="en-US" altLang="en-US" sz="2400" dirty="0">
                <a:solidFill>
                  <a:schemeClr val="accent1"/>
                </a:solidFill>
              </a:rPr>
              <a:t>	</a:t>
            </a:r>
            <a:r>
              <a:rPr lang="en-US" altLang="en-US" sz="2400" dirty="0"/>
              <a:t>(or randomized design) – each participant is assigned to a different condition (randomly)</a:t>
            </a:r>
          </a:p>
          <a:p>
            <a:pPr marL="457200" lvl="1" indent="0">
              <a:lnSpc>
                <a:spcPct val="90000"/>
              </a:lnSpc>
              <a:buFont typeface="Arial" charset="0"/>
              <a:buNone/>
              <a:defRPr/>
            </a:pPr>
            <a:endParaRPr lang="en-US" altLang="en-US" sz="2400" b="1" dirty="0">
              <a:solidFill>
                <a:srgbClr val="C00000"/>
              </a:solidFill>
            </a:endParaRPr>
          </a:p>
          <a:p>
            <a:pPr marL="457200" lvl="1" indent="0">
              <a:lnSpc>
                <a:spcPct val="90000"/>
              </a:lnSpc>
              <a:buFont typeface="Arial" charset="0"/>
              <a:buNone/>
              <a:defRPr/>
            </a:pPr>
            <a:endParaRPr lang="en-US" altLang="en-US" sz="2400" b="1" dirty="0">
              <a:solidFill>
                <a:srgbClr val="C00000"/>
              </a:solidFill>
            </a:endParaRPr>
          </a:p>
          <a:p>
            <a:pPr marL="457200" lvl="1" indent="0">
              <a:lnSpc>
                <a:spcPct val="90000"/>
              </a:lnSpc>
              <a:buFont typeface="Arial" charset="0"/>
              <a:buNone/>
              <a:defRPr/>
            </a:pPr>
            <a:endParaRPr lang="en-US" altLang="en-US" sz="2400" b="1" dirty="0">
              <a:solidFill>
                <a:srgbClr val="C00000"/>
              </a:solidFill>
            </a:endParaRPr>
          </a:p>
          <a:p>
            <a:pPr marL="457200" lvl="1" indent="0">
              <a:lnSpc>
                <a:spcPct val="90000"/>
              </a:lnSpc>
              <a:buFont typeface="Arial" charset="0"/>
              <a:buNone/>
              <a:defRPr/>
            </a:pPr>
            <a:r>
              <a:rPr lang="en-US" altLang="en-US" sz="2400" b="1" dirty="0">
                <a:solidFill>
                  <a:srgbClr val="0070C0"/>
                </a:solidFill>
              </a:rPr>
              <a:t>2. Within-subjects</a:t>
            </a:r>
            <a:r>
              <a:rPr lang="en-US" altLang="en-US" sz="2400" dirty="0">
                <a:solidFill>
                  <a:srgbClr val="0070C0"/>
                </a:solidFill>
              </a:rPr>
              <a:t> </a:t>
            </a:r>
          </a:p>
          <a:p>
            <a:pPr marL="457200" lvl="1" indent="0">
              <a:lnSpc>
                <a:spcPct val="90000"/>
              </a:lnSpc>
              <a:buNone/>
              <a:defRPr/>
            </a:pPr>
            <a:r>
              <a:rPr lang="en-US" altLang="en-US" sz="2400" dirty="0"/>
              <a:t>–(or repeated measures) – Each participant performs both conditions. </a:t>
            </a:r>
          </a:p>
          <a:p>
            <a:pPr marL="609600" indent="-609600">
              <a:lnSpc>
                <a:spcPct val="90000"/>
              </a:lnSpc>
              <a:defRPr/>
            </a:pPr>
            <a:endParaRPr lang="en-US" altLang="en-US" sz="2800" dirty="0"/>
          </a:p>
        </p:txBody>
      </p:sp>
      <p:pic>
        <p:nvPicPr>
          <p:cNvPr id="1026" name="Picture 2" title="between design"/>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48200" y="2281339"/>
            <a:ext cx="3114675" cy="147324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7" name="Picture 3" title="within-design"/>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452812" y="4876800"/>
            <a:ext cx="3405188" cy="172822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9974971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1507">
                                            <p:txEl>
                                              <p:pRg st="1" end="1"/>
                                            </p:txEl>
                                          </p:spTgt>
                                        </p:tgtEl>
                                        <p:attrNameLst>
                                          <p:attrName>style.visibility</p:attrName>
                                        </p:attrNameLst>
                                      </p:cBhvr>
                                      <p:to>
                                        <p:strVal val="visible"/>
                                      </p:to>
                                    </p:set>
                                    <p:anim calcmode="lin" valueType="num">
                                      <p:cBhvr additive="base">
                                        <p:cTn id="7" dur="500" fill="hold"/>
                                        <p:tgtEl>
                                          <p:spTgt spid="21507">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1507">
                                            <p:txEl>
                                              <p:pRg st="1" end="1"/>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1026"/>
                                        </p:tgtEl>
                                        <p:attrNameLst>
                                          <p:attrName>style.visibility</p:attrName>
                                        </p:attrNameLst>
                                      </p:cBhvr>
                                      <p:to>
                                        <p:strVal val="visible"/>
                                      </p:to>
                                    </p:set>
                                    <p:anim calcmode="lin" valueType="num">
                                      <p:cBhvr additive="base">
                                        <p:cTn id="11" dur="500" fill="hold"/>
                                        <p:tgtEl>
                                          <p:spTgt spid="1026"/>
                                        </p:tgtEl>
                                        <p:attrNameLst>
                                          <p:attrName>ppt_x</p:attrName>
                                        </p:attrNameLst>
                                      </p:cBhvr>
                                      <p:tavLst>
                                        <p:tav tm="0">
                                          <p:val>
                                            <p:strVal val="#ppt_x"/>
                                          </p:val>
                                        </p:tav>
                                        <p:tav tm="100000">
                                          <p:val>
                                            <p:strVal val="#ppt_x"/>
                                          </p:val>
                                        </p:tav>
                                      </p:tavLst>
                                    </p:anim>
                                    <p:anim calcmode="lin" valueType="num">
                                      <p:cBhvr additive="base">
                                        <p:cTn id="12" dur="500" fill="hold"/>
                                        <p:tgtEl>
                                          <p:spTgt spid="1026"/>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nodeType="clickEffect">
                                  <p:stCondLst>
                                    <p:cond delay="0"/>
                                  </p:stCondLst>
                                  <p:childTnLst>
                                    <p:set>
                                      <p:cBhvr>
                                        <p:cTn id="16" dur="1" fill="hold">
                                          <p:stCondLst>
                                            <p:cond delay="0"/>
                                          </p:stCondLst>
                                        </p:cTn>
                                        <p:tgtEl>
                                          <p:spTgt spid="21507">
                                            <p:txEl>
                                              <p:pRg st="6" end="6"/>
                                            </p:txEl>
                                          </p:spTgt>
                                        </p:tgtEl>
                                        <p:attrNameLst>
                                          <p:attrName>style.visibility</p:attrName>
                                        </p:attrNameLst>
                                      </p:cBhvr>
                                      <p:to>
                                        <p:strVal val="visible"/>
                                      </p:to>
                                    </p:set>
                                    <p:animEffect transition="in" filter="fade">
                                      <p:cBhvr>
                                        <p:cTn id="17" dur="1000"/>
                                        <p:tgtEl>
                                          <p:spTgt spid="21507">
                                            <p:txEl>
                                              <p:pRg st="6" end="6"/>
                                            </p:txEl>
                                          </p:spTgt>
                                        </p:tgtEl>
                                      </p:cBhvr>
                                    </p:animEffect>
                                    <p:anim calcmode="lin" valueType="num">
                                      <p:cBhvr>
                                        <p:cTn id="18" dur="1000" fill="hold"/>
                                        <p:tgtEl>
                                          <p:spTgt spid="21507">
                                            <p:txEl>
                                              <p:pRg st="6" end="6"/>
                                            </p:txEl>
                                          </p:spTgt>
                                        </p:tgtEl>
                                        <p:attrNameLst>
                                          <p:attrName>ppt_x</p:attrName>
                                        </p:attrNameLst>
                                      </p:cBhvr>
                                      <p:tavLst>
                                        <p:tav tm="0">
                                          <p:val>
                                            <p:strVal val="#ppt_x"/>
                                          </p:val>
                                        </p:tav>
                                        <p:tav tm="100000">
                                          <p:val>
                                            <p:strVal val="#ppt_x"/>
                                          </p:val>
                                        </p:tav>
                                      </p:tavLst>
                                    </p:anim>
                                    <p:anim calcmode="lin" valueType="num">
                                      <p:cBhvr>
                                        <p:cTn id="19" dur="1000" fill="hold"/>
                                        <p:tgtEl>
                                          <p:spTgt spid="21507">
                                            <p:txEl>
                                              <p:pRg st="6" end="6"/>
                                            </p:txEl>
                                          </p:spTgt>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1027"/>
                                        </p:tgtEl>
                                        <p:attrNameLst>
                                          <p:attrName>style.visibility</p:attrName>
                                        </p:attrNameLst>
                                      </p:cBhvr>
                                      <p:to>
                                        <p:strVal val="visible"/>
                                      </p:to>
                                    </p:set>
                                    <p:animEffect transition="in" filter="fade">
                                      <p:cBhvr>
                                        <p:cTn id="22" dur="1000"/>
                                        <p:tgtEl>
                                          <p:spTgt spid="1027"/>
                                        </p:tgtEl>
                                      </p:cBhvr>
                                    </p:animEffect>
                                    <p:anim calcmode="lin" valueType="num">
                                      <p:cBhvr>
                                        <p:cTn id="23" dur="1000" fill="hold"/>
                                        <p:tgtEl>
                                          <p:spTgt spid="1027"/>
                                        </p:tgtEl>
                                        <p:attrNameLst>
                                          <p:attrName>ppt_x</p:attrName>
                                        </p:attrNameLst>
                                      </p:cBhvr>
                                      <p:tavLst>
                                        <p:tav tm="0">
                                          <p:val>
                                            <p:strVal val="#ppt_x"/>
                                          </p:val>
                                        </p:tav>
                                        <p:tav tm="100000">
                                          <p:val>
                                            <p:strVal val="#ppt_x"/>
                                          </p:val>
                                        </p:tav>
                                      </p:tavLst>
                                    </p:anim>
                                    <p:anim calcmode="lin" valueType="num">
                                      <p:cBhvr>
                                        <p:cTn id="24" dur="1000" fill="hold"/>
                                        <p:tgtEl>
                                          <p:spTgt spid="102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p:cNvSpPr>
          <p:nvPr>
            <p:ph type="title"/>
          </p:nvPr>
        </p:nvSpPr>
        <p:spPr>
          <a:xfrm>
            <a:off x="228600" y="76200"/>
            <a:ext cx="8763000" cy="1143000"/>
          </a:xfrm>
        </p:spPr>
        <p:txBody>
          <a:bodyPr/>
          <a:lstStyle/>
          <a:p>
            <a:r>
              <a:rPr lang="en-US" altLang="en-US"/>
              <a:t>Within- and Between-Subject Design</a:t>
            </a:r>
          </a:p>
        </p:txBody>
      </p:sp>
      <p:sp>
        <p:nvSpPr>
          <p:cNvPr id="22531" name="Rectangle 3"/>
          <p:cNvSpPr>
            <a:spLocks noGrp="1"/>
          </p:cNvSpPr>
          <p:nvPr>
            <p:ph type="body" idx="1"/>
          </p:nvPr>
        </p:nvSpPr>
        <p:spPr/>
        <p:txBody>
          <a:bodyPr/>
          <a:lstStyle/>
          <a:p>
            <a:pPr>
              <a:lnSpc>
                <a:spcPct val="90000"/>
              </a:lnSpc>
            </a:pPr>
            <a:endParaRPr lang="en-US" altLang="en-US" dirty="0"/>
          </a:p>
          <a:p>
            <a:pPr>
              <a:lnSpc>
                <a:spcPct val="90000"/>
              </a:lnSpc>
            </a:pPr>
            <a:r>
              <a:rPr lang="en-US" altLang="en-US" b="1" dirty="0">
                <a:solidFill>
                  <a:srgbClr val="0070C0"/>
                </a:solidFill>
              </a:rPr>
              <a:t>Within-subjects</a:t>
            </a:r>
            <a:r>
              <a:rPr lang="en-US" altLang="en-US" dirty="0">
                <a:solidFill>
                  <a:srgbClr val="0070C0"/>
                </a:solidFill>
              </a:rPr>
              <a:t> </a:t>
            </a:r>
            <a:r>
              <a:rPr lang="en-US" altLang="en-US" dirty="0"/>
              <a:t>– everyone tries all options – more work out of each participant. </a:t>
            </a:r>
          </a:p>
          <a:p>
            <a:pPr>
              <a:lnSpc>
                <a:spcPct val="90000"/>
              </a:lnSpc>
              <a:buFont typeface="Arial" charset="0"/>
              <a:buNone/>
            </a:pPr>
            <a:endParaRPr lang="en-US" altLang="en-US" dirty="0"/>
          </a:p>
          <a:p>
            <a:pPr>
              <a:lnSpc>
                <a:spcPct val="90000"/>
              </a:lnSpc>
            </a:pPr>
            <a:r>
              <a:rPr lang="en-US" altLang="en-US" b="1" dirty="0">
                <a:solidFill>
                  <a:srgbClr val="0070C0"/>
                </a:solidFill>
              </a:rPr>
              <a:t>Between-subject</a:t>
            </a:r>
            <a:r>
              <a:rPr lang="en-US" altLang="en-US" b="1" dirty="0">
                <a:solidFill>
                  <a:srgbClr val="C00000"/>
                </a:solidFill>
              </a:rPr>
              <a:t> </a:t>
            </a:r>
            <a:r>
              <a:rPr lang="en-US" altLang="en-US" dirty="0"/>
              <a:t>– requires more people. Benefit uncorrupted and most common. </a:t>
            </a:r>
          </a:p>
          <a:p>
            <a:pPr>
              <a:lnSpc>
                <a:spcPct val="90000"/>
              </a:lnSpc>
            </a:pPr>
            <a:endParaRPr lang="en-US" altLang="en-US" dirty="0"/>
          </a:p>
          <a:p>
            <a:pPr>
              <a:lnSpc>
                <a:spcPct val="90000"/>
              </a:lnSpc>
            </a:pPr>
            <a:r>
              <a:rPr lang="en-US" altLang="en-US" dirty="0"/>
              <a:t>Pros and Cons to each method.  </a:t>
            </a:r>
          </a:p>
        </p:txBody>
      </p:sp>
    </p:spTree>
    <p:extLst>
      <p:ext uri="{BB962C8B-B14F-4D97-AF65-F5344CB8AC3E}">
        <p14:creationId xmlns:p14="http://schemas.microsoft.com/office/powerpoint/2010/main" val="22470239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p:cNvSpPr>
          <p:nvPr>
            <p:ph type="title"/>
          </p:nvPr>
        </p:nvSpPr>
        <p:spPr>
          <a:xfrm>
            <a:off x="228600" y="76200"/>
            <a:ext cx="8915400" cy="1143000"/>
          </a:xfrm>
        </p:spPr>
        <p:txBody>
          <a:bodyPr/>
          <a:lstStyle/>
          <a:p>
            <a:r>
              <a:rPr lang="en-US" altLang="en-US" dirty="0"/>
              <a:t>Within-Subjects</a:t>
            </a:r>
          </a:p>
        </p:txBody>
      </p:sp>
      <p:sp>
        <p:nvSpPr>
          <p:cNvPr id="21507" name="Rectangle 3"/>
          <p:cNvSpPr>
            <a:spLocks noGrp="1"/>
          </p:cNvSpPr>
          <p:nvPr>
            <p:ph type="body" idx="1"/>
          </p:nvPr>
        </p:nvSpPr>
        <p:spPr>
          <a:xfrm>
            <a:off x="76200" y="1403350"/>
            <a:ext cx="8915400" cy="5073650"/>
          </a:xfrm>
        </p:spPr>
        <p:txBody>
          <a:bodyPr/>
          <a:lstStyle/>
          <a:p>
            <a:pPr marL="57150" indent="0">
              <a:lnSpc>
                <a:spcPct val="90000"/>
              </a:lnSpc>
              <a:buNone/>
              <a:defRPr/>
            </a:pPr>
            <a:r>
              <a:rPr lang="en-US" altLang="en-US" dirty="0">
                <a:solidFill>
                  <a:srgbClr val="0070C0"/>
                </a:solidFill>
              </a:rPr>
              <a:t> Advantages:</a:t>
            </a:r>
          </a:p>
          <a:p>
            <a:pPr lvl="1">
              <a:lnSpc>
                <a:spcPct val="90000"/>
              </a:lnSpc>
              <a:defRPr/>
            </a:pPr>
            <a:r>
              <a:rPr lang="en-US" altLang="en-US" sz="2400" dirty="0"/>
              <a:t>Fewer subjects needed, less expensive</a:t>
            </a:r>
          </a:p>
          <a:p>
            <a:pPr lvl="1">
              <a:lnSpc>
                <a:spcPct val="90000"/>
              </a:lnSpc>
              <a:defRPr/>
            </a:pPr>
            <a:r>
              <a:rPr lang="en-US" altLang="en-US" sz="2400" dirty="0"/>
              <a:t>Less chance of effects from variation between participants. </a:t>
            </a:r>
          </a:p>
          <a:p>
            <a:pPr>
              <a:lnSpc>
                <a:spcPct val="90000"/>
              </a:lnSpc>
              <a:defRPr/>
            </a:pPr>
            <a:r>
              <a:rPr lang="en-US" altLang="en-US" dirty="0">
                <a:solidFill>
                  <a:srgbClr val="0070C0"/>
                </a:solidFill>
              </a:rPr>
              <a:t>Disadvantages:</a:t>
            </a:r>
          </a:p>
          <a:p>
            <a:pPr lvl="1">
              <a:lnSpc>
                <a:spcPct val="90000"/>
              </a:lnSpc>
              <a:defRPr/>
            </a:pPr>
            <a:r>
              <a:rPr lang="en-US" altLang="en-US" sz="2400" dirty="0"/>
              <a:t>Learning effects</a:t>
            </a:r>
          </a:p>
          <a:p>
            <a:pPr lvl="1">
              <a:lnSpc>
                <a:spcPct val="90000"/>
              </a:lnSpc>
              <a:defRPr/>
            </a:pPr>
            <a:r>
              <a:rPr lang="en-US" altLang="en-US" sz="2400" dirty="0"/>
              <a:t>Fatigue</a:t>
            </a:r>
          </a:p>
          <a:p>
            <a:pPr marL="0" indent="0">
              <a:lnSpc>
                <a:spcPct val="90000"/>
              </a:lnSpc>
              <a:buNone/>
              <a:defRPr/>
            </a:pPr>
            <a:endParaRPr lang="en-US" altLang="en-US" sz="2400" dirty="0"/>
          </a:p>
          <a:p>
            <a:pPr marL="0" indent="0">
              <a:lnSpc>
                <a:spcPct val="90000"/>
              </a:lnSpc>
              <a:buNone/>
              <a:defRPr/>
            </a:pPr>
            <a:r>
              <a:rPr lang="en-US" altLang="en-US" sz="2400" dirty="0"/>
              <a:t>Learning effects can be lessened if the order in which the conditions are tackled is varied between users.  </a:t>
            </a:r>
          </a:p>
          <a:p>
            <a:pPr marL="0" indent="0">
              <a:lnSpc>
                <a:spcPct val="90000"/>
              </a:lnSpc>
              <a:buNone/>
              <a:defRPr/>
            </a:pPr>
            <a:r>
              <a:rPr lang="en-US" altLang="en-US" sz="2400" dirty="0"/>
              <a:t>For example group A does first condition followed by second and group B does second condition followed by first.  </a:t>
            </a:r>
          </a:p>
          <a:p>
            <a:pPr marL="0" indent="0">
              <a:lnSpc>
                <a:spcPct val="90000"/>
              </a:lnSpc>
              <a:buNone/>
              <a:defRPr/>
            </a:pPr>
            <a:r>
              <a:rPr lang="en-US" altLang="en-US" sz="2400" dirty="0"/>
              <a:t>Other solutions: more practice before testing</a:t>
            </a:r>
          </a:p>
          <a:p>
            <a:pPr marL="990600" lvl="1" indent="-533400">
              <a:lnSpc>
                <a:spcPct val="90000"/>
              </a:lnSpc>
              <a:defRPr/>
            </a:pPr>
            <a:endParaRPr lang="en-US" altLang="en-US" sz="2000" dirty="0"/>
          </a:p>
          <a:p>
            <a:pPr marL="609600" indent="-609600">
              <a:lnSpc>
                <a:spcPct val="90000"/>
              </a:lnSpc>
              <a:defRPr/>
            </a:pPr>
            <a:endParaRPr lang="en-US" altLang="en-US" sz="2000" dirty="0"/>
          </a:p>
        </p:txBody>
      </p:sp>
    </p:spTree>
    <p:extLst>
      <p:ext uri="{BB962C8B-B14F-4D97-AF65-F5344CB8AC3E}">
        <p14:creationId xmlns:p14="http://schemas.microsoft.com/office/powerpoint/2010/main" val="34289182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1507">
                                            <p:txEl>
                                              <p:pRg st="1" end="1"/>
                                            </p:txEl>
                                          </p:spTgt>
                                        </p:tgtEl>
                                        <p:attrNameLst>
                                          <p:attrName>style.visibility</p:attrName>
                                        </p:attrNameLst>
                                      </p:cBhvr>
                                      <p:to>
                                        <p:strVal val="visible"/>
                                      </p:to>
                                    </p:set>
                                    <p:animEffect transition="in" filter="fade">
                                      <p:cBhvr>
                                        <p:cTn id="7" dur="1000"/>
                                        <p:tgtEl>
                                          <p:spTgt spid="21507">
                                            <p:txEl>
                                              <p:pRg st="1" end="1"/>
                                            </p:txEl>
                                          </p:spTgt>
                                        </p:tgtEl>
                                      </p:cBhvr>
                                    </p:animEffect>
                                    <p:anim calcmode="lin" valueType="num">
                                      <p:cBhvr>
                                        <p:cTn id="8" dur="1000" fill="hold"/>
                                        <p:tgtEl>
                                          <p:spTgt spid="21507">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21507">
                                            <p:txEl>
                                              <p:pRg st="1" end="1"/>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21507">
                                            <p:txEl>
                                              <p:pRg st="2" end="2"/>
                                            </p:txEl>
                                          </p:spTgt>
                                        </p:tgtEl>
                                        <p:attrNameLst>
                                          <p:attrName>style.visibility</p:attrName>
                                        </p:attrNameLst>
                                      </p:cBhvr>
                                      <p:to>
                                        <p:strVal val="visible"/>
                                      </p:to>
                                    </p:set>
                                    <p:animEffect transition="in" filter="fade">
                                      <p:cBhvr>
                                        <p:cTn id="12" dur="1000"/>
                                        <p:tgtEl>
                                          <p:spTgt spid="21507">
                                            <p:txEl>
                                              <p:pRg st="2" end="2"/>
                                            </p:txEl>
                                          </p:spTgt>
                                        </p:tgtEl>
                                      </p:cBhvr>
                                    </p:animEffect>
                                    <p:anim calcmode="lin" valueType="num">
                                      <p:cBhvr>
                                        <p:cTn id="13" dur="1000" fill="hold"/>
                                        <p:tgtEl>
                                          <p:spTgt spid="21507">
                                            <p:txEl>
                                              <p:pRg st="2" end="2"/>
                                            </p:txEl>
                                          </p:spTgt>
                                        </p:tgtEl>
                                        <p:attrNameLst>
                                          <p:attrName>ppt_x</p:attrName>
                                        </p:attrNameLst>
                                      </p:cBhvr>
                                      <p:tavLst>
                                        <p:tav tm="0">
                                          <p:val>
                                            <p:strVal val="#ppt_x"/>
                                          </p:val>
                                        </p:tav>
                                        <p:tav tm="100000">
                                          <p:val>
                                            <p:strVal val="#ppt_x"/>
                                          </p:val>
                                        </p:tav>
                                      </p:tavLst>
                                    </p:anim>
                                    <p:anim calcmode="lin" valueType="num">
                                      <p:cBhvr>
                                        <p:cTn id="14" dur="1000" fill="hold"/>
                                        <p:tgtEl>
                                          <p:spTgt spid="21507">
                                            <p:txEl>
                                              <p:pRg st="2" end="2"/>
                                            </p:txEl>
                                          </p:spTgt>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21507">
                                            <p:txEl>
                                              <p:pRg st="4" end="4"/>
                                            </p:txEl>
                                          </p:spTgt>
                                        </p:tgtEl>
                                        <p:attrNameLst>
                                          <p:attrName>style.visibility</p:attrName>
                                        </p:attrNameLst>
                                      </p:cBhvr>
                                      <p:to>
                                        <p:strVal val="visible"/>
                                      </p:to>
                                    </p:set>
                                    <p:animEffect transition="in" filter="fade">
                                      <p:cBhvr>
                                        <p:cTn id="17" dur="1000"/>
                                        <p:tgtEl>
                                          <p:spTgt spid="21507">
                                            <p:txEl>
                                              <p:pRg st="4" end="4"/>
                                            </p:txEl>
                                          </p:spTgt>
                                        </p:tgtEl>
                                      </p:cBhvr>
                                    </p:animEffect>
                                    <p:anim calcmode="lin" valueType="num">
                                      <p:cBhvr>
                                        <p:cTn id="18" dur="1000" fill="hold"/>
                                        <p:tgtEl>
                                          <p:spTgt spid="21507">
                                            <p:txEl>
                                              <p:pRg st="4" end="4"/>
                                            </p:txEl>
                                          </p:spTgt>
                                        </p:tgtEl>
                                        <p:attrNameLst>
                                          <p:attrName>ppt_x</p:attrName>
                                        </p:attrNameLst>
                                      </p:cBhvr>
                                      <p:tavLst>
                                        <p:tav tm="0">
                                          <p:val>
                                            <p:strVal val="#ppt_x"/>
                                          </p:val>
                                        </p:tav>
                                        <p:tav tm="100000">
                                          <p:val>
                                            <p:strVal val="#ppt_x"/>
                                          </p:val>
                                        </p:tav>
                                      </p:tavLst>
                                    </p:anim>
                                    <p:anim calcmode="lin" valueType="num">
                                      <p:cBhvr>
                                        <p:cTn id="19" dur="1000" fill="hold"/>
                                        <p:tgtEl>
                                          <p:spTgt spid="21507">
                                            <p:txEl>
                                              <p:pRg st="4" end="4"/>
                                            </p:txEl>
                                          </p:spTgt>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21507">
                                            <p:txEl>
                                              <p:pRg st="5" end="5"/>
                                            </p:txEl>
                                          </p:spTgt>
                                        </p:tgtEl>
                                        <p:attrNameLst>
                                          <p:attrName>style.visibility</p:attrName>
                                        </p:attrNameLst>
                                      </p:cBhvr>
                                      <p:to>
                                        <p:strVal val="visible"/>
                                      </p:to>
                                    </p:set>
                                    <p:animEffect transition="in" filter="fade">
                                      <p:cBhvr>
                                        <p:cTn id="22" dur="1000"/>
                                        <p:tgtEl>
                                          <p:spTgt spid="21507">
                                            <p:txEl>
                                              <p:pRg st="5" end="5"/>
                                            </p:txEl>
                                          </p:spTgt>
                                        </p:tgtEl>
                                      </p:cBhvr>
                                    </p:animEffect>
                                    <p:anim calcmode="lin" valueType="num">
                                      <p:cBhvr>
                                        <p:cTn id="23" dur="1000" fill="hold"/>
                                        <p:tgtEl>
                                          <p:spTgt spid="21507">
                                            <p:txEl>
                                              <p:pRg st="5" end="5"/>
                                            </p:txEl>
                                          </p:spTgt>
                                        </p:tgtEl>
                                        <p:attrNameLst>
                                          <p:attrName>ppt_x</p:attrName>
                                        </p:attrNameLst>
                                      </p:cBhvr>
                                      <p:tavLst>
                                        <p:tav tm="0">
                                          <p:val>
                                            <p:strVal val="#ppt_x"/>
                                          </p:val>
                                        </p:tav>
                                        <p:tav tm="100000">
                                          <p:val>
                                            <p:strVal val="#ppt_x"/>
                                          </p:val>
                                        </p:tav>
                                      </p:tavLst>
                                    </p:anim>
                                    <p:anim calcmode="lin" valueType="num">
                                      <p:cBhvr>
                                        <p:cTn id="24" dur="1000" fill="hold"/>
                                        <p:tgtEl>
                                          <p:spTgt spid="21507">
                                            <p:txEl>
                                              <p:pRg st="5" end="5"/>
                                            </p:txEl>
                                          </p:spTgt>
                                        </p:tgtEl>
                                        <p:attrNameLst>
                                          <p:attrName>ppt_y</p:attrName>
                                        </p:attrNameLst>
                                      </p:cBhvr>
                                      <p:tavLst>
                                        <p:tav tm="0">
                                          <p:val>
                                            <p:strVal val="#ppt_y+.1"/>
                                          </p:val>
                                        </p:tav>
                                        <p:tav tm="100000">
                                          <p:val>
                                            <p:strVal val="#ppt_y"/>
                                          </p:val>
                                        </p:tav>
                                      </p:tavLst>
                                    </p:anim>
                                  </p:childTnLst>
                                </p:cTn>
                              </p:par>
                              <p:par>
                                <p:cTn id="25" presetID="42" presetClass="entr" presetSubtype="0" fill="hold" nodeType="withEffect">
                                  <p:stCondLst>
                                    <p:cond delay="0"/>
                                  </p:stCondLst>
                                  <p:childTnLst>
                                    <p:set>
                                      <p:cBhvr>
                                        <p:cTn id="26" dur="1" fill="hold">
                                          <p:stCondLst>
                                            <p:cond delay="0"/>
                                          </p:stCondLst>
                                        </p:cTn>
                                        <p:tgtEl>
                                          <p:spTgt spid="21507">
                                            <p:txEl>
                                              <p:pRg st="7" end="7"/>
                                            </p:txEl>
                                          </p:spTgt>
                                        </p:tgtEl>
                                        <p:attrNameLst>
                                          <p:attrName>style.visibility</p:attrName>
                                        </p:attrNameLst>
                                      </p:cBhvr>
                                      <p:to>
                                        <p:strVal val="visible"/>
                                      </p:to>
                                    </p:set>
                                    <p:animEffect transition="in" filter="fade">
                                      <p:cBhvr>
                                        <p:cTn id="27" dur="1000"/>
                                        <p:tgtEl>
                                          <p:spTgt spid="21507">
                                            <p:txEl>
                                              <p:pRg st="7" end="7"/>
                                            </p:txEl>
                                          </p:spTgt>
                                        </p:tgtEl>
                                      </p:cBhvr>
                                    </p:animEffect>
                                    <p:anim calcmode="lin" valueType="num">
                                      <p:cBhvr>
                                        <p:cTn id="28" dur="1000" fill="hold"/>
                                        <p:tgtEl>
                                          <p:spTgt spid="21507">
                                            <p:txEl>
                                              <p:pRg st="7" end="7"/>
                                            </p:txEl>
                                          </p:spTgt>
                                        </p:tgtEl>
                                        <p:attrNameLst>
                                          <p:attrName>ppt_x</p:attrName>
                                        </p:attrNameLst>
                                      </p:cBhvr>
                                      <p:tavLst>
                                        <p:tav tm="0">
                                          <p:val>
                                            <p:strVal val="#ppt_x"/>
                                          </p:val>
                                        </p:tav>
                                        <p:tav tm="100000">
                                          <p:val>
                                            <p:strVal val="#ppt_x"/>
                                          </p:val>
                                        </p:tav>
                                      </p:tavLst>
                                    </p:anim>
                                    <p:anim calcmode="lin" valueType="num">
                                      <p:cBhvr>
                                        <p:cTn id="29" dur="1000" fill="hold"/>
                                        <p:tgtEl>
                                          <p:spTgt spid="21507">
                                            <p:txEl>
                                              <p:pRg st="7" end="7"/>
                                            </p:txEl>
                                          </p:spTgt>
                                        </p:tgtEl>
                                        <p:attrNameLst>
                                          <p:attrName>ppt_y</p:attrName>
                                        </p:attrNameLst>
                                      </p:cBhvr>
                                      <p:tavLst>
                                        <p:tav tm="0">
                                          <p:val>
                                            <p:strVal val="#ppt_y+.1"/>
                                          </p:val>
                                        </p:tav>
                                        <p:tav tm="100000">
                                          <p:val>
                                            <p:strVal val="#ppt_y"/>
                                          </p:val>
                                        </p:tav>
                                      </p:tavLst>
                                    </p:anim>
                                  </p:childTnLst>
                                </p:cTn>
                              </p:par>
                              <p:par>
                                <p:cTn id="30" presetID="42" presetClass="entr" presetSubtype="0" fill="hold" nodeType="withEffect">
                                  <p:stCondLst>
                                    <p:cond delay="0"/>
                                  </p:stCondLst>
                                  <p:childTnLst>
                                    <p:set>
                                      <p:cBhvr>
                                        <p:cTn id="31" dur="1" fill="hold">
                                          <p:stCondLst>
                                            <p:cond delay="0"/>
                                          </p:stCondLst>
                                        </p:cTn>
                                        <p:tgtEl>
                                          <p:spTgt spid="21507">
                                            <p:txEl>
                                              <p:pRg st="8" end="8"/>
                                            </p:txEl>
                                          </p:spTgt>
                                        </p:tgtEl>
                                        <p:attrNameLst>
                                          <p:attrName>style.visibility</p:attrName>
                                        </p:attrNameLst>
                                      </p:cBhvr>
                                      <p:to>
                                        <p:strVal val="visible"/>
                                      </p:to>
                                    </p:set>
                                    <p:animEffect transition="in" filter="fade">
                                      <p:cBhvr>
                                        <p:cTn id="32" dur="1000"/>
                                        <p:tgtEl>
                                          <p:spTgt spid="21507">
                                            <p:txEl>
                                              <p:pRg st="8" end="8"/>
                                            </p:txEl>
                                          </p:spTgt>
                                        </p:tgtEl>
                                      </p:cBhvr>
                                    </p:animEffect>
                                    <p:anim calcmode="lin" valueType="num">
                                      <p:cBhvr>
                                        <p:cTn id="33" dur="1000" fill="hold"/>
                                        <p:tgtEl>
                                          <p:spTgt spid="21507">
                                            <p:txEl>
                                              <p:pRg st="8" end="8"/>
                                            </p:txEl>
                                          </p:spTgt>
                                        </p:tgtEl>
                                        <p:attrNameLst>
                                          <p:attrName>ppt_x</p:attrName>
                                        </p:attrNameLst>
                                      </p:cBhvr>
                                      <p:tavLst>
                                        <p:tav tm="0">
                                          <p:val>
                                            <p:strVal val="#ppt_x"/>
                                          </p:val>
                                        </p:tav>
                                        <p:tav tm="100000">
                                          <p:val>
                                            <p:strVal val="#ppt_x"/>
                                          </p:val>
                                        </p:tav>
                                      </p:tavLst>
                                    </p:anim>
                                    <p:anim calcmode="lin" valueType="num">
                                      <p:cBhvr>
                                        <p:cTn id="34" dur="1000" fill="hold"/>
                                        <p:tgtEl>
                                          <p:spTgt spid="21507">
                                            <p:txEl>
                                              <p:pRg st="8" end="8"/>
                                            </p:txEl>
                                          </p:spTgt>
                                        </p:tgtEl>
                                        <p:attrNameLst>
                                          <p:attrName>ppt_y</p:attrName>
                                        </p:attrNameLst>
                                      </p:cBhvr>
                                      <p:tavLst>
                                        <p:tav tm="0">
                                          <p:val>
                                            <p:strVal val="#ppt_y+.1"/>
                                          </p:val>
                                        </p:tav>
                                        <p:tav tm="100000">
                                          <p:val>
                                            <p:strVal val="#ppt_y"/>
                                          </p:val>
                                        </p:tav>
                                      </p:tavLst>
                                    </p:anim>
                                  </p:childTnLst>
                                </p:cTn>
                              </p:par>
                              <p:par>
                                <p:cTn id="35" presetID="42" presetClass="entr" presetSubtype="0" fill="hold" nodeType="withEffect">
                                  <p:stCondLst>
                                    <p:cond delay="0"/>
                                  </p:stCondLst>
                                  <p:childTnLst>
                                    <p:set>
                                      <p:cBhvr>
                                        <p:cTn id="36" dur="1" fill="hold">
                                          <p:stCondLst>
                                            <p:cond delay="0"/>
                                          </p:stCondLst>
                                        </p:cTn>
                                        <p:tgtEl>
                                          <p:spTgt spid="21507">
                                            <p:txEl>
                                              <p:pRg st="9" end="9"/>
                                            </p:txEl>
                                          </p:spTgt>
                                        </p:tgtEl>
                                        <p:attrNameLst>
                                          <p:attrName>style.visibility</p:attrName>
                                        </p:attrNameLst>
                                      </p:cBhvr>
                                      <p:to>
                                        <p:strVal val="visible"/>
                                      </p:to>
                                    </p:set>
                                    <p:animEffect transition="in" filter="fade">
                                      <p:cBhvr>
                                        <p:cTn id="37" dur="1000"/>
                                        <p:tgtEl>
                                          <p:spTgt spid="21507">
                                            <p:txEl>
                                              <p:pRg st="9" end="9"/>
                                            </p:txEl>
                                          </p:spTgt>
                                        </p:tgtEl>
                                      </p:cBhvr>
                                    </p:animEffect>
                                    <p:anim calcmode="lin" valueType="num">
                                      <p:cBhvr>
                                        <p:cTn id="38" dur="1000" fill="hold"/>
                                        <p:tgtEl>
                                          <p:spTgt spid="21507">
                                            <p:txEl>
                                              <p:pRg st="9" end="9"/>
                                            </p:txEl>
                                          </p:spTgt>
                                        </p:tgtEl>
                                        <p:attrNameLst>
                                          <p:attrName>ppt_x</p:attrName>
                                        </p:attrNameLst>
                                      </p:cBhvr>
                                      <p:tavLst>
                                        <p:tav tm="0">
                                          <p:val>
                                            <p:strVal val="#ppt_x"/>
                                          </p:val>
                                        </p:tav>
                                        <p:tav tm="100000">
                                          <p:val>
                                            <p:strVal val="#ppt_x"/>
                                          </p:val>
                                        </p:tav>
                                      </p:tavLst>
                                    </p:anim>
                                    <p:anim calcmode="lin" valueType="num">
                                      <p:cBhvr>
                                        <p:cTn id="39" dur="1000" fill="hold"/>
                                        <p:tgtEl>
                                          <p:spTgt spid="21507">
                                            <p:txEl>
                                              <p:pRg st="9" end="9"/>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p:cNvSpPr>
          <p:nvPr>
            <p:ph type="title"/>
          </p:nvPr>
        </p:nvSpPr>
        <p:spPr/>
        <p:txBody>
          <a:bodyPr/>
          <a:lstStyle/>
          <a:p>
            <a:r>
              <a:rPr lang="en-US" altLang="en-US" dirty="0"/>
              <a:t>Between-Subjects</a:t>
            </a:r>
          </a:p>
        </p:txBody>
      </p:sp>
      <p:sp>
        <p:nvSpPr>
          <p:cNvPr id="21507" name="Rectangle 3"/>
          <p:cNvSpPr>
            <a:spLocks noGrp="1"/>
          </p:cNvSpPr>
          <p:nvPr>
            <p:ph type="body" idx="1"/>
          </p:nvPr>
        </p:nvSpPr>
        <p:spPr>
          <a:xfrm>
            <a:off x="76200" y="1403350"/>
            <a:ext cx="8915400" cy="4876800"/>
          </a:xfrm>
        </p:spPr>
        <p:txBody>
          <a:bodyPr/>
          <a:lstStyle/>
          <a:p>
            <a:pPr marL="57150" indent="0">
              <a:lnSpc>
                <a:spcPct val="90000"/>
              </a:lnSpc>
              <a:buFont typeface="Arial" charset="0"/>
              <a:buNone/>
              <a:defRPr/>
            </a:pPr>
            <a:r>
              <a:rPr lang="en-US" altLang="en-US" dirty="0">
                <a:solidFill>
                  <a:srgbClr val="0070C0"/>
                </a:solidFill>
              </a:rPr>
              <a:t>Advantages</a:t>
            </a:r>
            <a:r>
              <a:rPr lang="en-US" altLang="en-US" dirty="0"/>
              <a:t>:  </a:t>
            </a:r>
          </a:p>
          <a:p>
            <a:pPr marL="571500" indent="-457200">
              <a:lnSpc>
                <a:spcPct val="90000"/>
              </a:lnSpc>
              <a:defRPr/>
            </a:pPr>
            <a:r>
              <a:rPr lang="en-US" altLang="en-US" dirty="0"/>
              <a:t>Controlled – no learning effect.  </a:t>
            </a:r>
          </a:p>
          <a:p>
            <a:pPr marL="114300" indent="0">
              <a:lnSpc>
                <a:spcPct val="90000"/>
              </a:lnSpc>
              <a:buNone/>
              <a:defRPr/>
            </a:pPr>
            <a:r>
              <a:rPr lang="en-US" altLang="en-US" dirty="0">
                <a:solidFill>
                  <a:srgbClr val="0070C0"/>
                </a:solidFill>
              </a:rPr>
              <a:t>Disadvantage</a:t>
            </a:r>
            <a:r>
              <a:rPr lang="en-US" altLang="en-US" dirty="0"/>
              <a:t>: </a:t>
            </a:r>
          </a:p>
          <a:p>
            <a:pPr marL="571500" indent="-457200">
              <a:lnSpc>
                <a:spcPct val="90000"/>
              </a:lnSpc>
              <a:defRPr/>
            </a:pPr>
            <a:r>
              <a:rPr lang="en-US" altLang="en-US" dirty="0"/>
              <a:t>Need more participants.  Variations between the groups can negate the results.  </a:t>
            </a:r>
          </a:p>
          <a:p>
            <a:pPr marL="571500" indent="-457200">
              <a:lnSpc>
                <a:spcPct val="90000"/>
              </a:lnSpc>
              <a:defRPr/>
            </a:pPr>
            <a:endParaRPr lang="en-US" altLang="en-US" dirty="0"/>
          </a:p>
          <a:p>
            <a:r>
              <a:rPr lang="en-US" altLang="en-US" dirty="0"/>
              <a:t>Should all participants use every alternatives? (within design vs. between design)</a:t>
            </a:r>
          </a:p>
          <a:p>
            <a:pPr lvl="1"/>
            <a:r>
              <a:rPr lang="en-US" altLang="en-US" dirty="0"/>
              <a:t>Trade-offs to different approaches.</a:t>
            </a:r>
          </a:p>
          <a:p>
            <a:pPr marL="571500" indent="-457200">
              <a:lnSpc>
                <a:spcPct val="90000"/>
              </a:lnSpc>
              <a:defRPr/>
            </a:pPr>
            <a:endParaRPr lang="en-US" altLang="en-US" dirty="0"/>
          </a:p>
          <a:p>
            <a:pPr marL="1371600" lvl="3" indent="0">
              <a:lnSpc>
                <a:spcPct val="90000"/>
              </a:lnSpc>
              <a:buNone/>
              <a:defRPr/>
            </a:pPr>
            <a:endParaRPr lang="en-US" altLang="en-US" dirty="0"/>
          </a:p>
          <a:p>
            <a:pPr marL="990600" lvl="1" indent="-533400">
              <a:lnSpc>
                <a:spcPct val="90000"/>
              </a:lnSpc>
              <a:defRPr/>
            </a:pPr>
            <a:endParaRPr lang="en-US" altLang="en-US" sz="2000" dirty="0"/>
          </a:p>
          <a:p>
            <a:pPr marL="609600" indent="-609600">
              <a:lnSpc>
                <a:spcPct val="90000"/>
              </a:lnSpc>
              <a:defRPr/>
            </a:pPr>
            <a:endParaRPr lang="en-US" altLang="en-US" sz="2800" dirty="0"/>
          </a:p>
        </p:txBody>
      </p:sp>
    </p:spTree>
    <p:extLst>
      <p:ext uri="{BB962C8B-B14F-4D97-AF65-F5344CB8AC3E}">
        <p14:creationId xmlns:p14="http://schemas.microsoft.com/office/powerpoint/2010/main" val="22254692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2" presetClass="entr" presetSubtype="0" fill="hold" nodeType="clickEffect">
                                  <p:stCondLst>
                                    <p:cond delay="0"/>
                                  </p:stCondLst>
                                  <p:childTnLst>
                                    <p:set>
                                      <p:cBhvr>
                                        <p:cTn id="6" dur="1" fill="hold">
                                          <p:stCondLst>
                                            <p:cond delay="0"/>
                                          </p:stCondLst>
                                        </p:cTn>
                                        <p:tgtEl>
                                          <p:spTgt spid="21507">
                                            <p:txEl>
                                              <p:pRg st="1" end="1"/>
                                            </p:txEl>
                                          </p:spTgt>
                                        </p:tgtEl>
                                        <p:attrNameLst>
                                          <p:attrName>style.visibility</p:attrName>
                                        </p:attrNameLst>
                                      </p:cBhvr>
                                      <p:to>
                                        <p:strVal val="visible"/>
                                      </p:to>
                                    </p:set>
                                    <p:animEffect transition="in" filter="fade">
                                      <p:cBhvr>
                                        <p:cTn id="7" dur="1000"/>
                                        <p:tgtEl>
                                          <p:spTgt spid="21507">
                                            <p:txEl>
                                              <p:pRg st="1" end="1"/>
                                            </p:txEl>
                                          </p:spTgt>
                                        </p:tgtEl>
                                      </p:cBhvr>
                                    </p:animEffect>
                                    <p:anim calcmode="lin" valueType="num">
                                      <p:cBhvr>
                                        <p:cTn id="8" dur="1000" fill="hold"/>
                                        <p:tgtEl>
                                          <p:spTgt spid="21507">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21507">
                                            <p:txEl>
                                              <p:pRg st="1" end="1"/>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21507">
                                            <p:txEl>
                                              <p:pRg st="3" end="3"/>
                                            </p:txEl>
                                          </p:spTgt>
                                        </p:tgtEl>
                                        <p:attrNameLst>
                                          <p:attrName>style.visibility</p:attrName>
                                        </p:attrNameLst>
                                      </p:cBhvr>
                                      <p:to>
                                        <p:strVal val="visible"/>
                                      </p:to>
                                    </p:set>
                                    <p:animEffect transition="in" filter="fade">
                                      <p:cBhvr>
                                        <p:cTn id="12" dur="1000"/>
                                        <p:tgtEl>
                                          <p:spTgt spid="21507">
                                            <p:txEl>
                                              <p:pRg st="3" end="3"/>
                                            </p:txEl>
                                          </p:spTgt>
                                        </p:tgtEl>
                                      </p:cBhvr>
                                    </p:animEffect>
                                    <p:anim calcmode="lin" valueType="num">
                                      <p:cBhvr>
                                        <p:cTn id="13" dur="1000" fill="hold"/>
                                        <p:tgtEl>
                                          <p:spTgt spid="21507">
                                            <p:txEl>
                                              <p:pRg st="3" end="3"/>
                                            </p:txEl>
                                          </p:spTgt>
                                        </p:tgtEl>
                                        <p:attrNameLst>
                                          <p:attrName>ppt_x</p:attrName>
                                        </p:attrNameLst>
                                      </p:cBhvr>
                                      <p:tavLst>
                                        <p:tav tm="0">
                                          <p:val>
                                            <p:strVal val="#ppt_x"/>
                                          </p:val>
                                        </p:tav>
                                        <p:tav tm="100000">
                                          <p:val>
                                            <p:strVal val="#ppt_x"/>
                                          </p:val>
                                        </p:tav>
                                      </p:tavLst>
                                    </p:anim>
                                    <p:anim calcmode="lin" valueType="num">
                                      <p:cBhvr>
                                        <p:cTn id="14" dur="1000" fill="hold"/>
                                        <p:tgtEl>
                                          <p:spTgt spid="21507">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21507">
                                            <p:txEl>
                                              <p:pRg st="5" end="5"/>
                                            </p:txEl>
                                          </p:spTgt>
                                        </p:tgtEl>
                                        <p:attrNameLst>
                                          <p:attrName>style.visibility</p:attrName>
                                        </p:attrNameLst>
                                      </p:cBhvr>
                                      <p:to>
                                        <p:strVal val="visible"/>
                                      </p:to>
                                    </p:set>
                                    <p:animEffect transition="in" filter="fade">
                                      <p:cBhvr>
                                        <p:cTn id="19" dur="1000"/>
                                        <p:tgtEl>
                                          <p:spTgt spid="21507">
                                            <p:txEl>
                                              <p:pRg st="5" end="5"/>
                                            </p:txEl>
                                          </p:spTgt>
                                        </p:tgtEl>
                                      </p:cBhvr>
                                    </p:animEffect>
                                    <p:anim calcmode="lin" valueType="num">
                                      <p:cBhvr>
                                        <p:cTn id="20" dur="1000" fill="hold"/>
                                        <p:tgtEl>
                                          <p:spTgt spid="21507">
                                            <p:txEl>
                                              <p:pRg st="5" end="5"/>
                                            </p:txEl>
                                          </p:spTgt>
                                        </p:tgtEl>
                                        <p:attrNameLst>
                                          <p:attrName>ppt_x</p:attrName>
                                        </p:attrNameLst>
                                      </p:cBhvr>
                                      <p:tavLst>
                                        <p:tav tm="0">
                                          <p:val>
                                            <p:strVal val="#ppt_x"/>
                                          </p:val>
                                        </p:tav>
                                        <p:tav tm="100000">
                                          <p:val>
                                            <p:strVal val="#ppt_x"/>
                                          </p:val>
                                        </p:tav>
                                      </p:tavLst>
                                    </p:anim>
                                    <p:anim calcmode="lin" valueType="num">
                                      <p:cBhvr>
                                        <p:cTn id="21" dur="1000" fill="hold"/>
                                        <p:tgtEl>
                                          <p:spTgt spid="21507">
                                            <p:txEl>
                                              <p:pRg st="5" end="5"/>
                                            </p:txEl>
                                          </p:spTgt>
                                        </p:tgtEl>
                                        <p:attrNameLst>
                                          <p:attrName>ppt_y</p:attrName>
                                        </p:attrNameLst>
                                      </p:cBhvr>
                                      <p:tavLst>
                                        <p:tav tm="0">
                                          <p:val>
                                            <p:strVal val="#ppt_y+.1"/>
                                          </p:val>
                                        </p:tav>
                                        <p:tav tm="100000">
                                          <p:val>
                                            <p:strVal val="#ppt_y"/>
                                          </p:val>
                                        </p:tav>
                                      </p:tavLst>
                                    </p:anim>
                                  </p:childTnLst>
                                </p:cTn>
                              </p:par>
                              <p:par>
                                <p:cTn id="22" presetID="42" presetClass="entr" presetSubtype="0" fill="hold" nodeType="withEffect">
                                  <p:stCondLst>
                                    <p:cond delay="0"/>
                                  </p:stCondLst>
                                  <p:childTnLst>
                                    <p:set>
                                      <p:cBhvr>
                                        <p:cTn id="23" dur="1" fill="hold">
                                          <p:stCondLst>
                                            <p:cond delay="0"/>
                                          </p:stCondLst>
                                        </p:cTn>
                                        <p:tgtEl>
                                          <p:spTgt spid="21507">
                                            <p:txEl>
                                              <p:pRg st="6" end="6"/>
                                            </p:txEl>
                                          </p:spTgt>
                                        </p:tgtEl>
                                        <p:attrNameLst>
                                          <p:attrName>style.visibility</p:attrName>
                                        </p:attrNameLst>
                                      </p:cBhvr>
                                      <p:to>
                                        <p:strVal val="visible"/>
                                      </p:to>
                                    </p:set>
                                    <p:animEffect transition="in" filter="fade">
                                      <p:cBhvr>
                                        <p:cTn id="24" dur="1000"/>
                                        <p:tgtEl>
                                          <p:spTgt spid="21507">
                                            <p:txEl>
                                              <p:pRg st="6" end="6"/>
                                            </p:txEl>
                                          </p:spTgt>
                                        </p:tgtEl>
                                      </p:cBhvr>
                                    </p:animEffect>
                                    <p:anim calcmode="lin" valueType="num">
                                      <p:cBhvr>
                                        <p:cTn id="25" dur="1000" fill="hold"/>
                                        <p:tgtEl>
                                          <p:spTgt spid="21507">
                                            <p:txEl>
                                              <p:pRg st="6" end="6"/>
                                            </p:txEl>
                                          </p:spTgt>
                                        </p:tgtEl>
                                        <p:attrNameLst>
                                          <p:attrName>ppt_x</p:attrName>
                                        </p:attrNameLst>
                                      </p:cBhvr>
                                      <p:tavLst>
                                        <p:tav tm="0">
                                          <p:val>
                                            <p:strVal val="#ppt_x"/>
                                          </p:val>
                                        </p:tav>
                                        <p:tav tm="100000">
                                          <p:val>
                                            <p:strVal val="#ppt_x"/>
                                          </p:val>
                                        </p:tav>
                                      </p:tavLst>
                                    </p:anim>
                                    <p:anim calcmode="lin" valueType="num">
                                      <p:cBhvr>
                                        <p:cTn id="26" dur="1000" fill="hold"/>
                                        <p:tgtEl>
                                          <p:spTgt spid="21507">
                                            <p:txEl>
                                              <p:pRg st="6" end="6"/>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a:xfrm>
            <a:off x="228600" y="76200"/>
            <a:ext cx="8153400" cy="1143000"/>
          </a:xfrm>
        </p:spPr>
        <p:txBody>
          <a:bodyPr/>
          <a:lstStyle/>
          <a:p>
            <a:r>
              <a:rPr lang="en-US" altLang="en-US" dirty="0"/>
              <a:t>Controlled Experiments Pros/Cons</a:t>
            </a:r>
          </a:p>
        </p:txBody>
      </p:sp>
      <p:sp>
        <p:nvSpPr>
          <p:cNvPr id="10243" name="Rectangle 3"/>
          <p:cNvSpPr>
            <a:spLocks noGrp="1"/>
          </p:cNvSpPr>
          <p:nvPr>
            <p:ph type="body" idx="1"/>
          </p:nvPr>
        </p:nvSpPr>
        <p:spPr/>
        <p:txBody>
          <a:bodyPr/>
          <a:lstStyle/>
          <a:p>
            <a:pPr marL="381000" indent="-381000">
              <a:buFont typeface="Arial" charset="0"/>
              <a:buNone/>
            </a:pPr>
            <a:r>
              <a:rPr lang="en-US" altLang="en-US" sz="2800" dirty="0">
                <a:solidFill>
                  <a:srgbClr val="0070C0"/>
                </a:solidFill>
              </a:rPr>
              <a:t>Advantages:</a:t>
            </a:r>
          </a:p>
          <a:p>
            <a:pPr marL="800100" lvl="1" indent="-342900"/>
            <a:r>
              <a:rPr lang="en-US" altLang="en-US" sz="2400" dirty="0"/>
              <a:t>Participant operates in an interruption-free environment.  </a:t>
            </a:r>
          </a:p>
          <a:p>
            <a:pPr marL="800100" lvl="1" indent="-342900"/>
            <a:r>
              <a:rPr lang="en-US" altLang="en-US" sz="2400" dirty="0"/>
              <a:t>We can manipulate the context in order to uncover problems.</a:t>
            </a:r>
          </a:p>
          <a:p>
            <a:pPr marL="800100" lvl="1" indent="-342900"/>
            <a:r>
              <a:rPr lang="en-US" altLang="en-US" sz="2400" dirty="0"/>
              <a:t>See actual behavior instead of what user reported. </a:t>
            </a:r>
          </a:p>
          <a:p>
            <a:pPr marL="800100" lvl="1" indent="-342900"/>
            <a:endParaRPr lang="en-US" altLang="en-US" sz="2400" dirty="0"/>
          </a:p>
          <a:p>
            <a:pPr marL="381000" indent="-381000">
              <a:buFont typeface="Arial" charset="0"/>
              <a:buNone/>
            </a:pPr>
            <a:r>
              <a:rPr lang="en-US" altLang="en-US" sz="2800" dirty="0"/>
              <a:t> </a:t>
            </a:r>
            <a:r>
              <a:rPr lang="en-US" altLang="en-US" sz="2800" dirty="0">
                <a:solidFill>
                  <a:srgbClr val="0070C0"/>
                </a:solidFill>
              </a:rPr>
              <a:t>Disadvantages:</a:t>
            </a:r>
          </a:p>
          <a:p>
            <a:pPr marL="800100" lvl="1" indent="-342900"/>
            <a:r>
              <a:rPr lang="en-US" altLang="en-US" sz="2400" dirty="0"/>
              <a:t>Lack of context – not the same as the work environment. Problem: Not realistic in your lab, not necessarily how they would use it in real life.  </a:t>
            </a:r>
          </a:p>
        </p:txBody>
      </p:sp>
    </p:spTree>
    <p:extLst>
      <p:ext uri="{BB962C8B-B14F-4D97-AF65-F5344CB8AC3E}">
        <p14:creationId xmlns:p14="http://schemas.microsoft.com/office/powerpoint/2010/main" val="87658839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10243">
                                            <p:txEl>
                                              <p:pRg st="1" end="1"/>
                                            </p:txEl>
                                          </p:spTgt>
                                        </p:tgtEl>
                                        <p:attrNameLst>
                                          <p:attrName>style.visibility</p:attrName>
                                        </p:attrNameLst>
                                      </p:cBhvr>
                                      <p:to>
                                        <p:strVal val="visible"/>
                                      </p:to>
                                    </p:set>
                                    <p:anim calcmode="lin" valueType="num">
                                      <p:cBhvr additive="base">
                                        <p:cTn id="7" dur="500" fill="hold"/>
                                        <p:tgtEl>
                                          <p:spTgt spid="1024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0243">
                                            <p:txEl>
                                              <p:pRg st="1" end="1"/>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10243">
                                            <p:txEl>
                                              <p:pRg st="2" end="2"/>
                                            </p:txEl>
                                          </p:spTgt>
                                        </p:tgtEl>
                                        <p:attrNameLst>
                                          <p:attrName>style.visibility</p:attrName>
                                        </p:attrNameLst>
                                      </p:cBhvr>
                                      <p:to>
                                        <p:strVal val="visible"/>
                                      </p:to>
                                    </p:set>
                                    <p:anim calcmode="lin" valueType="num">
                                      <p:cBhvr additive="base">
                                        <p:cTn id="11" dur="500" fill="hold"/>
                                        <p:tgtEl>
                                          <p:spTgt spid="10243">
                                            <p:txEl>
                                              <p:pRg st="2" end="2"/>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10243">
                                            <p:txEl>
                                              <p:pRg st="2" end="2"/>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10243">
                                            <p:txEl>
                                              <p:pRg st="3" end="3"/>
                                            </p:txEl>
                                          </p:spTgt>
                                        </p:tgtEl>
                                        <p:attrNameLst>
                                          <p:attrName>style.visibility</p:attrName>
                                        </p:attrNameLst>
                                      </p:cBhvr>
                                      <p:to>
                                        <p:strVal val="visible"/>
                                      </p:to>
                                    </p:set>
                                    <p:anim calcmode="lin" valueType="num">
                                      <p:cBhvr additive="base">
                                        <p:cTn id="15" dur="500" fill="hold"/>
                                        <p:tgtEl>
                                          <p:spTgt spid="10243">
                                            <p:txEl>
                                              <p:pRg st="3" end="3"/>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1024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17" fill="hold" nodeType="clickPar">
                      <p:stCondLst>
                        <p:cond delay="indefinite"/>
                      </p:stCondLst>
                      <p:childTnLst>
                        <p:par>
                          <p:cTn id="18" fill="hold" nodeType="withGroup">
                            <p:stCondLst>
                              <p:cond delay="0"/>
                            </p:stCondLst>
                            <p:childTnLst>
                              <p:par>
                                <p:cTn id="19" presetID="2" presetClass="entr" presetSubtype="4" fill="hold" nodeType="clickEffect">
                                  <p:stCondLst>
                                    <p:cond delay="0"/>
                                  </p:stCondLst>
                                  <p:childTnLst>
                                    <p:set>
                                      <p:cBhvr>
                                        <p:cTn id="20" dur="1" fill="hold">
                                          <p:stCondLst>
                                            <p:cond delay="0"/>
                                          </p:stCondLst>
                                        </p:cTn>
                                        <p:tgtEl>
                                          <p:spTgt spid="10243">
                                            <p:txEl>
                                              <p:pRg st="6" end="6"/>
                                            </p:txEl>
                                          </p:spTgt>
                                        </p:tgtEl>
                                        <p:attrNameLst>
                                          <p:attrName>style.visibility</p:attrName>
                                        </p:attrNameLst>
                                      </p:cBhvr>
                                      <p:to>
                                        <p:strVal val="visible"/>
                                      </p:to>
                                    </p:set>
                                    <p:anim calcmode="lin" valueType="num">
                                      <p:cBhvr additive="base">
                                        <p:cTn id="21" dur="500" fill="hold"/>
                                        <p:tgtEl>
                                          <p:spTgt spid="10243">
                                            <p:txEl>
                                              <p:pRg st="6" end="6"/>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10243">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p:cNvSpPr>
          <p:nvPr>
            <p:ph type="title"/>
          </p:nvPr>
        </p:nvSpPr>
        <p:spPr>
          <a:xfrm>
            <a:off x="228600" y="76200"/>
            <a:ext cx="8305800" cy="1143000"/>
          </a:xfrm>
        </p:spPr>
        <p:txBody>
          <a:bodyPr/>
          <a:lstStyle/>
          <a:p>
            <a:r>
              <a:rPr lang="en-US" altLang="en-US" dirty="0"/>
              <a:t>Other Styles of Evaluation: Field Study</a:t>
            </a:r>
          </a:p>
        </p:txBody>
      </p:sp>
      <p:sp>
        <p:nvSpPr>
          <p:cNvPr id="20483" name="Rectangle 3"/>
          <p:cNvSpPr>
            <a:spLocks noGrp="1"/>
          </p:cNvSpPr>
          <p:nvPr>
            <p:ph type="body" idx="1"/>
          </p:nvPr>
        </p:nvSpPr>
        <p:spPr>
          <a:xfrm>
            <a:off x="0" y="1403350"/>
            <a:ext cx="8915400" cy="5454650"/>
          </a:xfrm>
        </p:spPr>
        <p:txBody>
          <a:bodyPr/>
          <a:lstStyle/>
          <a:p>
            <a:pPr marL="0" indent="0">
              <a:lnSpc>
                <a:spcPct val="90000"/>
              </a:lnSpc>
              <a:buNone/>
              <a:defRPr/>
            </a:pPr>
            <a:r>
              <a:rPr lang="en-US" altLang="en-US" sz="2800" dirty="0">
                <a:solidFill>
                  <a:srgbClr val="0070C0"/>
                </a:solidFill>
              </a:rPr>
              <a:t>Field Study: </a:t>
            </a:r>
          </a:p>
          <a:p>
            <a:pPr marL="0" indent="0">
              <a:lnSpc>
                <a:spcPct val="90000"/>
              </a:lnSpc>
              <a:buFont typeface="Arial" charset="0"/>
              <a:buNone/>
              <a:defRPr/>
            </a:pPr>
            <a:r>
              <a:rPr lang="en-US" altLang="en-US" dirty="0"/>
              <a:t>     </a:t>
            </a:r>
            <a:r>
              <a:rPr lang="en-US" altLang="en-US" sz="2800" dirty="0"/>
              <a:t>Designer observes them in action. </a:t>
            </a:r>
          </a:p>
          <a:p>
            <a:pPr marL="0" indent="0">
              <a:lnSpc>
                <a:spcPct val="90000"/>
              </a:lnSpc>
              <a:buFont typeface="Arial" charset="0"/>
              <a:buNone/>
              <a:defRPr/>
            </a:pPr>
            <a:endParaRPr lang="en-US" altLang="en-US" sz="2800" dirty="0"/>
          </a:p>
          <a:p>
            <a:pPr marL="57150" indent="0">
              <a:lnSpc>
                <a:spcPct val="90000"/>
              </a:lnSpc>
              <a:buNone/>
              <a:defRPr/>
            </a:pPr>
            <a:r>
              <a:rPr lang="en-US" altLang="en-US" dirty="0">
                <a:solidFill>
                  <a:srgbClr val="0070C0"/>
                </a:solidFill>
              </a:rPr>
              <a:t>Advantages:</a:t>
            </a:r>
          </a:p>
          <a:p>
            <a:pPr marL="971550" lvl="1" indent="-457200">
              <a:lnSpc>
                <a:spcPct val="90000"/>
              </a:lnSpc>
              <a:defRPr/>
            </a:pPr>
            <a:r>
              <a:rPr lang="en-US" altLang="en-US" dirty="0"/>
              <a:t>The context is retained.  The user is in his natural environment.   </a:t>
            </a:r>
          </a:p>
          <a:p>
            <a:pPr marL="514350" lvl="1" indent="0">
              <a:lnSpc>
                <a:spcPct val="90000"/>
              </a:lnSpc>
              <a:buNone/>
              <a:defRPr/>
            </a:pPr>
            <a:endParaRPr lang="en-US" altLang="en-US" dirty="0"/>
          </a:p>
          <a:p>
            <a:pPr marL="0" indent="0">
              <a:lnSpc>
                <a:spcPct val="90000"/>
              </a:lnSpc>
              <a:buFont typeface="Arial" charset="0"/>
              <a:buNone/>
              <a:defRPr/>
            </a:pPr>
            <a:r>
              <a:rPr lang="en-US" altLang="en-US" sz="2800" dirty="0">
                <a:solidFill>
                  <a:srgbClr val="0070C0"/>
                </a:solidFill>
              </a:rPr>
              <a:t>Disadvantages:</a:t>
            </a:r>
          </a:p>
          <a:p>
            <a:pPr lvl="1">
              <a:lnSpc>
                <a:spcPct val="90000"/>
              </a:lnSpc>
              <a:defRPr/>
            </a:pPr>
            <a:r>
              <a:rPr lang="en-US" altLang="en-US" dirty="0"/>
              <a:t>Participant may be influenced knowing there is an analyst or recording equipment.  (Try to be slightly removed.)</a:t>
            </a:r>
            <a:endParaRPr lang="en-US" altLang="en-US" dirty="0">
              <a:solidFill>
                <a:srgbClr val="C00000"/>
              </a:solidFill>
            </a:endParaRPr>
          </a:p>
          <a:p>
            <a:pPr lvl="1">
              <a:lnSpc>
                <a:spcPct val="90000"/>
              </a:lnSpc>
              <a:defRPr/>
            </a:pPr>
            <a:r>
              <a:rPr lang="en-US" altLang="en-US" dirty="0"/>
              <a:t>Noise, interruptions</a:t>
            </a:r>
            <a:endParaRPr lang="en-US" altLang="en-US" sz="2400" dirty="0"/>
          </a:p>
          <a:p>
            <a:pPr marL="609600" indent="-609600">
              <a:lnSpc>
                <a:spcPct val="90000"/>
              </a:lnSpc>
              <a:buFont typeface="Arial" charset="0"/>
              <a:buNone/>
              <a:defRPr/>
            </a:pPr>
            <a:r>
              <a:rPr lang="en-US" altLang="en-US" sz="2400" dirty="0"/>
              <a:t>	</a:t>
            </a:r>
          </a:p>
        </p:txBody>
      </p:sp>
    </p:spTree>
    <p:extLst>
      <p:ext uri="{BB962C8B-B14F-4D97-AF65-F5344CB8AC3E}">
        <p14:creationId xmlns:p14="http://schemas.microsoft.com/office/powerpoint/2010/main" val="15506388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0483">
                                            <p:txEl>
                                              <p:pRg st="1" end="1"/>
                                            </p:txEl>
                                          </p:spTgt>
                                        </p:tgtEl>
                                        <p:attrNameLst>
                                          <p:attrName>style.visibility</p:attrName>
                                        </p:attrNameLst>
                                      </p:cBhvr>
                                      <p:to>
                                        <p:strVal val="visible"/>
                                      </p:to>
                                    </p:set>
                                    <p:animEffect transition="in" filter="fade">
                                      <p:cBhvr>
                                        <p:cTn id="7" dur="1000"/>
                                        <p:tgtEl>
                                          <p:spTgt spid="20483">
                                            <p:txEl>
                                              <p:pRg st="1" end="1"/>
                                            </p:txEl>
                                          </p:spTgt>
                                        </p:tgtEl>
                                      </p:cBhvr>
                                    </p:animEffect>
                                    <p:anim calcmode="lin" valueType="num">
                                      <p:cBhvr>
                                        <p:cTn id="8" dur="1000" fill="hold"/>
                                        <p:tgtEl>
                                          <p:spTgt spid="20483">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2048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stCondLst>
                                    <p:cond delay="0"/>
                                  </p:stCondLst>
                                  <p:childTnLst>
                                    <p:set>
                                      <p:cBhvr>
                                        <p:cTn id="13" dur="1" fill="hold">
                                          <p:stCondLst>
                                            <p:cond delay="0"/>
                                          </p:stCondLst>
                                        </p:cTn>
                                        <p:tgtEl>
                                          <p:spTgt spid="20483">
                                            <p:txEl>
                                              <p:pRg st="3" end="3"/>
                                            </p:txEl>
                                          </p:spTgt>
                                        </p:tgtEl>
                                        <p:attrNameLst>
                                          <p:attrName>style.visibility</p:attrName>
                                        </p:attrNameLst>
                                      </p:cBhvr>
                                      <p:to>
                                        <p:strVal val="visible"/>
                                      </p:to>
                                    </p:set>
                                    <p:anim calcmode="lin" valueType="num">
                                      <p:cBhvr additive="base">
                                        <p:cTn id="14" dur="500" fill="hold"/>
                                        <p:tgtEl>
                                          <p:spTgt spid="20483">
                                            <p:txEl>
                                              <p:pRg st="3" end="3"/>
                                            </p:txEl>
                                          </p:spTgt>
                                        </p:tgtEl>
                                        <p:attrNameLst>
                                          <p:attrName>ppt_x</p:attrName>
                                        </p:attrNameLst>
                                      </p:cBhvr>
                                      <p:tavLst>
                                        <p:tav tm="0">
                                          <p:val>
                                            <p:strVal val="#ppt_x"/>
                                          </p:val>
                                        </p:tav>
                                        <p:tav tm="100000">
                                          <p:val>
                                            <p:strVal val="#ppt_x"/>
                                          </p:val>
                                        </p:tav>
                                      </p:tavLst>
                                    </p:anim>
                                    <p:anim calcmode="lin" valueType="num">
                                      <p:cBhvr additive="base">
                                        <p:cTn id="15" dur="500" fill="hold"/>
                                        <p:tgtEl>
                                          <p:spTgt spid="20483">
                                            <p:txEl>
                                              <p:pRg st="3" end="3"/>
                                            </p:txEl>
                                          </p:spTgt>
                                        </p:tgtEl>
                                        <p:attrNameLst>
                                          <p:attrName>ppt_y</p:attrName>
                                        </p:attrNameLst>
                                      </p:cBhvr>
                                      <p:tavLst>
                                        <p:tav tm="0">
                                          <p:val>
                                            <p:strVal val="1+#ppt_h/2"/>
                                          </p:val>
                                        </p:tav>
                                        <p:tav tm="100000">
                                          <p:val>
                                            <p:strVal val="#ppt_y"/>
                                          </p:val>
                                        </p:tav>
                                      </p:tavLst>
                                    </p:anim>
                                  </p:childTnLst>
                                </p:cTn>
                              </p:par>
                              <p:par>
                                <p:cTn id="16" presetID="2" presetClass="entr" presetSubtype="4" fill="hold" nodeType="withEffect">
                                  <p:stCondLst>
                                    <p:cond delay="0"/>
                                  </p:stCondLst>
                                  <p:childTnLst>
                                    <p:set>
                                      <p:cBhvr>
                                        <p:cTn id="17" dur="1" fill="hold">
                                          <p:stCondLst>
                                            <p:cond delay="0"/>
                                          </p:stCondLst>
                                        </p:cTn>
                                        <p:tgtEl>
                                          <p:spTgt spid="20483">
                                            <p:txEl>
                                              <p:pRg st="6" end="6"/>
                                            </p:txEl>
                                          </p:spTgt>
                                        </p:tgtEl>
                                        <p:attrNameLst>
                                          <p:attrName>style.visibility</p:attrName>
                                        </p:attrNameLst>
                                      </p:cBhvr>
                                      <p:to>
                                        <p:strVal val="visible"/>
                                      </p:to>
                                    </p:set>
                                    <p:anim calcmode="lin" valueType="num">
                                      <p:cBhvr additive="base">
                                        <p:cTn id="18" dur="500" fill="hold"/>
                                        <p:tgtEl>
                                          <p:spTgt spid="20483">
                                            <p:txEl>
                                              <p:pRg st="6" end="6"/>
                                            </p:txEl>
                                          </p:spTgt>
                                        </p:tgtEl>
                                        <p:attrNameLst>
                                          <p:attrName>ppt_x</p:attrName>
                                        </p:attrNameLst>
                                      </p:cBhvr>
                                      <p:tavLst>
                                        <p:tav tm="0">
                                          <p:val>
                                            <p:strVal val="#ppt_x"/>
                                          </p:val>
                                        </p:tav>
                                        <p:tav tm="100000">
                                          <p:val>
                                            <p:strVal val="#ppt_x"/>
                                          </p:val>
                                        </p:tav>
                                      </p:tavLst>
                                    </p:anim>
                                    <p:anim calcmode="lin" valueType="num">
                                      <p:cBhvr additive="base">
                                        <p:cTn id="19" dur="500" fill="hold"/>
                                        <p:tgtEl>
                                          <p:spTgt spid="2048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nodeType="clickEffect">
                                  <p:stCondLst>
                                    <p:cond delay="0"/>
                                  </p:stCondLst>
                                  <p:childTnLst>
                                    <p:set>
                                      <p:cBhvr>
                                        <p:cTn id="23" dur="1" fill="hold">
                                          <p:stCondLst>
                                            <p:cond delay="0"/>
                                          </p:stCondLst>
                                        </p:cTn>
                                        <p:tgtEl>
                                          <p:spTgt spid="20483">
                                            <p:txEl>
                                              <p:pRg st="4" end="4"/>
                                            </p:txEl>
                                          </p:spTgt>
                                        </p:tgtEl>
                                        <p:attrNameLst>
                                          <p:attrName>style.visibility</p:attrName>
                                        </p:attrNameLst>
                                      </p:cBhvr>
                                      <p:to>
                                        <p:strVal val="visible"/>
                                      </p:to>
                                    </p:set>
                                    <p:animEffect transition="in" filter="fade">
                                      <p:cBhvr>
                                        <p:cTn id="24" dur="1000"/>
                                        <p:tgtEl>
                                          <p:spTgt spid="20483">
                                            <p:txEl>
                                              <p:pRg st="4" end="4"/>
                                            </p:txEl>
                                          </p:spTgt>
                                        </p:tgtEl>
                                      </p:cBhvr>
                                    </p:animEffect>
                                    <p:anim calcmode="lin" valueType="num">
                                      <p:cBhvr>
                                        <p:cTn id="25" dur="1000" fill="hold"/>
                                        <p:tgtEl>
                                          <p:spTgt spid="20483">
                                            <p:txEl>
                                              <p:pRg st="4" end="4"/>
                                            </p:txEl>
                                          </p:spTgt>
                                        </p:tgtEl>
                                        <p:attrNameLst>
                                          <p:attrName>ppt_x</p:attrName>
                                        </p:attrNameLst>
                                      </p:cBhvr>
                                      <p:tavLst>
                                        <p:tav tm="0">
                                          <p:val>
                                            <p:strVal val="#ppt_x"/>
                                          </p:val>
                                        </p:tav>
                                        <p:tav tm="100000">
                                          <p:val>
                                            <p:strVal val="#ppt_x"/>
                                          </p:val>
                                        </p:tav>
                                      </p:tavLst>
                                    </p:anim>
                                    <p:anim calcmode="lin" valueType="num">
                                      <p:cBhvr>
                                        <p:cTn id="26" dur="1000" fill="hold"/>
                                        <p:tgtEl>
                                          <p:spTgt spid="20483">
                                            <p:txEl>
                                              <p:pRg st="4" end="4"/>
                                            </p:txEl>
                                          </p:spTgt>
                                        </p:tgtEl>
                                        <p:attrNameLst>
                                          <p:attrName>ppt_y</p:attrName>
                                        </p:attrNameLst>
                                      </p:cBhvr>
                                      <p:tavLst>
                                        <p:tav tm="0">
                                          <p:val>
                                            <p:strVal val="#ppt_y+.1"/>
                                          </p:val>
                                        </p:tav>
                                        <p:tav tm="100000">
                                          <p:val>
                                            <p:strVal val="#ppt_y"/>
                                          </p:val>
                                        </p:tav>
                                      </p:tavLst>
                                    </p:anim>
                                  </p:childTnLst>
                                </p:cTn>
                              </p:par>
                              <p:par>
                                <p:cTn id="27" presetID="42" presetClass="entr" presetSubtype="0" fill="hold" nodeType="withEffect">
                                  <p:stCondLst>
                                    <p:cond delay="0"/>
                                  </p:stCondLst>
                                  <p:childTnLst>
                                    <p:set>
                                      <p:cBhvr>
                                        <p:cTn id="28" dur="1" fill="hold">
                                          <p:stCondLst>
                                            <p:cond delay="0"/>
                                          </p:stCondLst>
                                        </p:cTn>
                                        <p:tgtEl>
                                          <p:spTgt spid="20483">
                                            <p:txEl>
                                              <p:pRg st="7" end="7"/>
                                            </p:txEl>
                                          </p:spTgt>
                                        </p:tgtEl>
                                        <p:attrNameLst>
                                          <p:attrName>style.visibility</p:attrName>
                                        </p:attrNameLst>
                                      </p:cBhvr>
                                      <p:to>
                                        <p:strVal val="visible"/>
                                      </p:to>
                                    </p:set>
                                    <p:animEffect transition="in" filter="fade">
                                      <p:cBhvr>
                                        <p:cTn id="29" dur="1000"/>
                                        <p:tgtEl>
                                          <p:spTgt spid="20483">
                                            <p:txEl>
                                              <p:pRg st="7" end="7"/>
                                            </p:txEl>
                                          </p:spTgt>
                                        </p:tgtEl>
                                      </p:cBhvr>
                                    </p:animEffect>
                                    <p:anim calcmode="lin" valueType="num">
                                      <p:cBhvr>
                                        <p:cTn id="30" dur="1000" fill="hold"/>
                                        <p:tgtEl>
                                          <p:spTgt spid="20483">
                                            <p:txEl>
                                              <p:pRg st="7" end="7"/>
                                            </p:txEl>
                                          </p:spTgt>
                                        </p:tgtEl>
                                        <p:attrNameLst>
                                          <p:attrName>ppt_x</p:attrName>
                                        </p:attrNameLst>
                                      </p:cBhvr>
                                      <p:tavLst>
                                        <p:tav tm="0">
                                          <p:val>
                                            <p:strVal val="#ppt_x"/>
                                          </p:val>
                                        </p:tav>
                                        <p:tav tm="100000">
                                          <p:val>
                                            <p:strVal val="#ppt_x"/>
                                          </p:val>
                                        </p:tav>
                                      </p:tavLst>
                                    </p:anim>
                                    <p:anim calcmode="lin" valueType="num">
                                      <p:cBhvr>
                                        <p:cTn id="31" dur="1000" fill="hold"/>
                                        <p:tgtEl>
                                          <p:spTgt spid="20483">
                                            <p:txEl>
                                              <p:pRg st="7" end="7"/>
                                            </p:txEl>
                                          </p:spTgt>
                                        </p:tgtEl>
                                        <p:attrNameLst>
                                          <p:attrName>ppt_y</p:attrName>
                                        </p:attrNameLst>
                                      </p:cBhvr>
                                      <p:tavLst>
                                        <p:tav tm="0">
                                          <p:val>
                                            <p:strVal val="#ppt_y+.1"/>
                                          </p:val>
                                        </p:tav>
                                        <p:tav tm="100000">
                                          <p:val>
                                            <p:strVal val="#ppt_y"/>
                                          </p:val>
                                        </p:tav>
                                      </p:tavLst>
                                    </p:anim>
                                  </p:childTnLst>
                                </p:cTn>
                              </p:par>
                              <p:par>
                                <p:cTn id="32" presetID="42" presetClass="entr" presetSubtype="0" fill="hold" nodeType="withEffect">
                                  <p:stCondLst>
                                    <p:cond delay="0"/>
                                  </p:stCondLst>
                                  <p:childTnLst>
                                    <p:set>
                                      <p:cBhvr>
                                        <p:cTn id="33" dur="1" fill="hold">
                                          <p:stCondLst>
                                            <p:cond delay="0"/>
                                          </p:stCondLst>
                                        </p:cTn>
                                        <p:tgtEl>
                                          <p:spTgt spid="20483">
                                            <p:txEl>
                                              <p:pRg st="8" end="8"/>
                                            </p:txEl>
                                          </p:spTgt>
                                        </p:tgtEl>
                                        <p:attrNameLst>
                                          <p:attrName>style.visibility</p:attrName>
                                        </p:attrNameLst>
                                      </p:cBhvr>
                                      <p:to>
                                        <p:strVal val="visible"/>
                                      </p:to>
                                    </p:set>
                                    <p:animEffect transition="in" filter="fade">
                                      <p:cBhvr>
                                        <p:cTn id="34" dur="1000"/>
                                        <p:tgtEl>
                                          <p:spTgt spid="20483">
                                            <p:txEl>
                                              <p:pRg st="8" end="8"/>
                                            </p:txEl>
                                          </p:spTgt>
                                        </p:tgtEl>
                                      </p:cBhvr>
                                    </p:animEffect>
                                    <p:anim calcmode="lin" valueType="num">
                                      <p:cBhvr>
                                        <p:cTn id="35" dur="1000" fill="hold"/>
                                        <p:tgtEl>
                                          <p:spTgt spid="20483">
                                            <p:txEl>
                                              <p:pRg st="8" end="8"/>
                                            </p:txEl>
                                          </p:spTgt>
                                        </p:tgtEl>
                                        <p:attrNameLst>
                                          <p:attrName>ppt_x</p:attrName>
                                        </p:attrNameLst>
                                      </p:cBhvr>
                                      <p:tavLst>
                                        <p:tav tm="0">
                                          <p:val>
                                            <p:strVal val="#ppt_x"/>
                                          </p:val>
                                        </p:tav>
                                        <p:tav tm="100000">
                                          <p:val>
                                            <p:strVal val="#ppt_x"/>
                                          </p:val>
                                        </p:tav>
                                      </p:tavLst>
                                    </p:anim>
                                    <p:anim calcmode="lin" valueType="num">
                                      <p:cBhvr>
                                        <p:cTn id="36" dur="1000" fill="hold"/>
                                        <p:tgtEl>
                                          <p:spTgt spid="20483">
                                            <p:txEl>
                                              <p:pRg st="8" end="8"/>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p:cNvSpPr>
            <a:spLocks noGrp="1"/>
          </p:cNvSpPr>
          <p:nvPr>
            <p:ph type="title"/>
          </p:nvPr>
        </p:nvSpPr>
        <p:spPr/>
        <p:txBody>
          <a:bodyPr/>
          <a:lstStyle/>
          <a:p>
            <a:r>
              <a:rPr lang="en-US" altLang="en-US"/>
              <a:t>Field Study vs. Controlled Laboratory Experiment</a:t>
            </a:r>
          </a:p>
        </p:txBody>
      </p:sp>
      <p:sp>
        <p:nvSpPr>
          <p:cNvPr id="3" name="Content Placeholder 2"/>
          <p:cNvSpPr>
            <a:spLocks noGrp="1"/>
          </p:cNvSpPr>
          <p:nvPr>
            <p:ph idx="1"/>
          </p:nvPr>
        </p:nvSpPr>
        <p:spPr/>
        <p:txBody>
          <a:bodyPr/>
          <a:lstStyle/>
          <a:p>
            <a:pPr>
              <a:defRPr/>
            </a:pPr>
            <a:r>
              <a:rPr lang="en-US" dirty="0">
                <a:solidFill>
                  <a:srgbClr val="0070C0"/>
                </a:solidFill>
              </a:rPr>
              <a:t>Field Study vs. Controlled Laboratory Experiment</a:t>
            </a:r>
          </a:p>
          <a:p>
            <a:pPr marL="609600" indent="-609600">
              <a:lnSpc>
                <a:spcPct val="90000"/>
              </a:lnSpc>
              <a:buFont typeface="Arial" charset="0"/>
              <a:buNone/>
              <a:defRPr/>
            </a:pPr>
            <a:r>
              <a:rPr lang="en-US" altLang="en-US" dirty="0"/>
              <a:t>	Field study may be preferable to laboratory studies. </a:t>
            </a:r>
          </a:p>
          <a:p>
            <a:pPr marL="609600" indent="-609600">
              <a:lnSpc>
                <a:spcPct val="90000"/>
              </a:lnSpc>
              <a:buFont typeface="Arial" charset="0"/>
              <a:buNone/>
              <a:defRPr/>
            </a:pPr>
            <a:r>
              <a:rPr lang="en-US" altLang="en-US" dirty="0"/>
              <a:t>	</a:t>
            </a:r>
          </a:p>
          <a:p>
            <a:pPr marL="609600" indent="-609600">
              <a:lnSpc>
                <a:spcPct val="90000"/>
              </a:lnSpc>
              <a:buFont typeface="Arial" charset="0"/>
              <a:buNone/>
              <a:defRPr/>
            </a:pPr>
            <a:r>
              <a:rPr lang="en-US" altLang="en-US" dirty="0"/>
              <a:t>	Weigh the cost of disrupting the actual work situation with the costs of taking a couple of participants away from the jobs into the laboratory.</a:t>
            </a:r>
          </a:p>
          <a:p>
            <a:pPr>
              <a:defRPr/>
            </a:pPr>
            <a:endParaRPr lang="en-US" dirty="0"/>
          </a:p>
        </p:txBody>
      </p:sp>
    </p:spTree>
    <p:extLst>
      <p:ext uri="{BB962C8B-B14F-4D97-AF65-F5344CB8AC3E}">
        <p14:creationId xmlns:p14="http://schemas.microsoft.com/office/powerpoint/2010/main" val="46526103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p:cNvSpPr>
          <p:nvPr>
            <p:ph type="title"/>
          </p:nvPr>
        </p:nvSpPr>
        <p:spPr>
          <a:xfrm>
            <a:off x="228600" y="76200"/>
            <a:ext cx="8763000" cy="1143000"/>
          </a:xfrm>
        </p:spPr>
        <p:txBody>
          <a:bodyPr/>
          <a:lstStyle/>
          <a:p>
            <a:r>
              <a:rPr lang="en-US" altLang="en-US" dirty="0"/>
              <a:t>Other Styles of Evaluation: Survey </a:t>
            </a:r>
          </a:p>
        </p:txBody>
      </p:sp>
      <p:sp>
        <p:nvSpPr>
          <p:cNvPr id="18435" name="Rectangle 3"/>
          <p:cNvSpPr>
            <a:spLocks noGrp="1"/>
          </p:cNvSpPr>
          <p:nvPr>
            <p:ph type="body" idx="1"/>
          </p:nvPr>
        </p:nvSpPr>
        <p:spPr/>
        <p:txBody>
          <a:bodyPr/>
          <a:lstStyle/>
          <a:p>
            <a:pPr marL="57150" indent="0">
              <a:lnSpc>
                <a:spcPct val="80000"/>
              </a:lnSpc>
              <a:buNone/>
              <a:defRPr/>
            </a:pPr>
            <a:r>
              <a:rPr lang="en-US" altLang="en-US" sz="2800" dirty="0">
                <a:solidFill>
                  <a:srgbClr val="0070C0"/>
                </a:solidFill>
              </a:rPr>
              <a:t>Survey </a:t>
            </a:r>
          </a:p>
          <a:p>
            <a:pPr marL="57150" indent="0">
              <a:lnSpc>
                <a:spcPct val="80000"/>
              </a:lnSpc>
              <a:buNone/>
              <a:defRPr/>
            </a:pPr>
            <a:r>
              <a:rPr lang="en-US" altLang="en-US" sz="2800" dirty="0">
                <a:solidFill>
                  <a:srgbClr val="0070C0"/>
                </a:solidFill>
              </a:rPr>
              <a:t> </a:t>
            </a:r>
            <a:r>
              <a:rPr lang="en-US" sz="2800" dirty="0"/>
              <a:t>Surveys – ask questions to measure something - tend to be classified as quantitative research</a:t>
            </a:r>
          </a:p>
          <a:p>
            <a:pPr marL="57150" indent="0">
              <a:lnSpc>
                <a:spcPct val="80000"/>
              </a:lnSpc>
              <a:buNone/>
              <a:defRPr/>
            </a:pPr>
            <a:r>
              <a:rPr lang="en-US" altLang="en-US" sz="2800" dirty="0">
                <a:solidFill>
                  <a:srgbClr val="0070C0"/>
                </a:solidFill>
              </a:rPr>
              <a:t>Advantages</a:t>
            </a:r>
          </a:p>
          <a:p>
            <a:pPr marL="571500" indent="-457200">
              <a:lnSpc>
                <a:spcPct val="80000"/>
              </a:lnSpc>
              <a:defRPr/>
            </a:pPr>
            <a:r>
              <a:rPr lang="en-US" altLang="en-US" sz="2800" dirty="0"/>
              <a:t>Quickly get a large number of responses, easy to compare and tally results.  </a:t>
            </a:r>
          </a:p>
          <a:p>
            <a:pPr marL="609600" indent="-609600">
              <a:lnSpc>
                <a:spcPct val="80000"/>
              </a:lnSpc>
              <a:buFontTx/>
              <a:buNone/>
              <a:defRPr/>
            </a:pPr>
            <a:r>
              <a:rPr lang="en-US" altLang="en-US" sz="2800" dirty="0">
                <a:solidFill>
                  <a:srgbClr val="0070C0"/>
                </a:solidFill>
              </a:rPr>
              <a:t>Disadvantages</a:t>
            </a:r>
            <a:r>
              <a:rPr lang="en-US" altLang="en-US" sz="2800" dirty="0"/>
              <a:t>:</a:t>
            </a:r>
          </a:p>
          <a:p>
            <a:pPr>
              <a:lnSpc>
                <a:spcPct val="80000"/>
              </a:lnSpc>
              <a:defRPr/>
            </a:pPr>
            <a:r>
              <a:rPr lang="en-US" altLang="en-US" sz="2800" dirty="0"/>
              <a:t>What they say is not necessarily what they do.  </a:t>
            </a:r>
          </a:p>
          <a:p>
            <a:pPr marL="990600" lvl="1" indent="-533400">
              <a:lnSpc>
                <a:spcPct val="80000"/>
              </a:lnSpc>
              <a:buFontTx/>
              <a:buNone/>
              <a:defRPr/>
            </a:pPr>
            <a:r>
              <a:rPr lang="en-US" altLang="en-US" dirty="0"/>
              <a:t>	Ask someone how much they plan on exercising – different than what they do.  Still valuable not great.  </a:t>
            </a:r>
          </a:p>
          <a:p>
            <a:pPr marL="990600" lvl="1" indent="-533400">
              <a:lnSpc>
                <a:spcPct val="80000"/>
              </a:lnSpc>
              <a:buFontTx/>
              <a:buNone/>
              <a:defRPr/>
            </a:pPr>
            <a:endParaRPr lang="en-US" altLang="en-US" dirty="0">
              <a:solidFill>
                <a:srgbClr val="C00000"/>
              </a:solidFill>
            </a:endParaRPr>
          </a:p>
        </p:txBody>
      </p:sp>
    </p:spTree>
    <p:extLst>
      <p:ext uri="{BB962C8B-B14F-4D97-AF65-F5344CB8AC3E}">
        <p14:creationId xmlns:p14="http://schemas.microsoft.com/office/powerpoint/2010/main" val="26587497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8435">
                                            <p:txEl>
                                              <p:pRg st="1" end="1"/>
                                            </p:txEl>
                                          </p:spTgt>
                                        </p:tgtEl>
                                        <p:attrNameLst>
                                          <p:attrName>style.visibility</p:attrName>
                                        </p:attrNameLst>
                                      </p:cBhvr>
                                      <p:to>
                                        <p:strVal val="visible"/>
                                      </p:to>
                                    </p:set>
                                    <p:animEffect transition="in" filter="fade">
                                      <p:cBhvr>
                                        <p:cTn id="7" dur="1000"/>
                                        <p:tgtEl>
                                          <p:spTgt spid="18435">
                                            <p:txEl>
                                              <p:pRg st="1" end="1"/>
                                            </p:txEl>
                                          </p:spTgt>
                                        </p:tgtEl>
                                      </p:cBhvr>
                                    </p:animEffect>
                                    <p:anim calcmode="lin" valueType="num">
                                      <p:cBhvr>
                                        <p:cTn id="8" dur="1000" fill="hold"/>
                                        <p:tgtEl>
                                          <p:spTgt spid="18435">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18435">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8435">
                                            <p:txEl>
                                              <p:pRg st="2" end="2"/>
                                            </p:txEl>
                                          </p:spTgt>
                                        </p:tgtEl>
                                        <p:attrNameLst>
                                          <p:attrName>style.visibility</p:attrName>
                                        </p:attrNameLst>
                                      </p:cBhvr>
                                      <p:to>
                                        <p:strVal val="visible"/>
                                      </p:to>
                                    </p:set>
                                    <p:animEffect transition="in" filter="fade">
                                      <p:cBhvr>
                                        <p:cTn id="14" dur="1000"/>
                                        <p:tgtEl>
                                          <p:spTgt spid="18435">
                                            <p:txEl>
                                              <p:pRg st="2" end="2"/>
                                            </p:txEl>
                                          </p:spTgt>
                                        </p:tgtEl>
                                      </p:cBhvr>
                                    </p:animEffect>
                                    <p:anim calcmode="lin" valueType="num">
                                      <p:cBhvr>
                                        <p:cTn id="15" dur="1000" fill="hold"/>
                                        <p:tgtEl>
                                          <p:spTgt spid="18435">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18435">
                                            <p:txEl>
                                              <p:pRg st="2" end="2"/>
                                            </p:txEl>
                                          </p:spTgt>
                                        </p:tgtEl>
                                        <p:attrNameLst>
                                          <p:attrName>ppt_y</p:attrName>
                                        </p:attrNameLst>
                                      </p:cBhvr>
                                      <p:tavLst>
                                        <p:tav tm="0">
                                          <p:val>
                                            <p:strVal val="#ppt_y+.1"/>
                                          </p:val>
                                        </p:tav>
                                        <p:tav tm="100000">
                                          <p:val>
                                            <p:strVal val="#ppt_y"/>
                                          </p:val>
                                        </p:tav>
                                      </p:tavLst>
                                    </p:anim>
                                  </p:childTnLst>
                                </p:cTn>
                              </p:par>
                              <p:par>
                                <p:cTn id="17" presetID="42" presetClass="entr" presetSubtype="0" fill="hold" nodeType="withEffect">
                                  <p:stCondLst>
                                    <p:cond delay="0"/>
                                  </p:stCondLst>
                                  <p:childTnLst>
                                    <p:set>
                                      <p:cBhvr>
                                        <p:cTn id="18" dur="1" fill="hold">
                                          <p:stCondLst>
                                            <p:cond delay="0"/>
                                          </p:stCondLst>
                                        </p:cTn>
                                        <p:tgtEl>
                                          <p:spTgt spid="18435">
                                            <p:txEl>
                                              <p:pRg st="4" end="4"/>
                                            </p:txEl>
                                          </p:spTgt>
                                        </p:tgtEl>
                                        <p:attrNameLst>
                                          <p:attrName>style.visibility</p:attrName>
                                        </p:attrNameLst>
                                      </p:cBhvr>
                                      <p:to>
                                        <p:strVal val="visible"/>
                                      </p:to>
                                    </p:set>
                                    <p:animEffect transition="in" filter="fade">
                                      <p:cBhvr>
                                        <p:cTn id="19" dur="1000"/>
                                        <p:tgtEl>
                                          <p:spTgt spid="18435">
                                            <p:txEl>
                                              <p:pRg st="4" end="4"/>
                                            </p:txEl>
                                          </p:spTgt>
                                        </p:tgtEl>
                                      </p:cBhvr>
                                    </p:animEffect>
                                    <p:anim calcmode="lin" valueType="num">
                                      <p:cBhvr>
                                        <p:cTn id="20" dur="1000" fill="hold"/>
                                        <p:tgtEl>
                                          <p:spTgt spid="18435">
                                            <p:txEl>
                                              <p:pRg st="4" end="4"/>
                                            </p:txEl>
                                          </p:spTgt>
                                        </p:tgtEl>
                                        <p:attrNameLst>
                                          <p:attrName>ppt_x</p:attrName>
                                        </p:attrNameLst>
                                      </p:cBhvr>
                                      <p:tavLst>
                                        <p:tav tm="0">
                                          <p:val>
                                            <p:strVal val="#ppt_x"/>
                                          </p:val>
                                        </p:tav>
                                        <p:tav tm="100000">
                                          <p:val>
                                            <p:strVal val="#ppt_x"/>
                                          </p:val>
                                        </p:tav>
                                      </p:tavLst>
                                    </p:anim>
                                    <p:anim calcmode="lin" valueType="num">
                                      <p:cBhvr>
                                        <p:cTn id="21" dur="1000" fill="hold"/>
                                        <p:tgtEl>
                                          <p:spTgt spid="18435">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nodeType="clickEffect">
                                  <p:stCondLst>
                                    <p:cond delay="0"/>
                                  </p:stCondLst>
                                  <p:childTnLst>
                                    <p:set>
                                      <p:cBhvr>
                                        <p:cTn id="25" dur="1" fill="hold">
                                          <p:stCondLst>
                                            <p:cond delay="0"/>
                                          </p:stCondLst>
                                        </p:cTn>
                                        <p:tgtEl>
                                          <p:spTgt spid="18435">
                                            <p:txEl>
                                              <p:pRg st="3" end="3"/>
                                            </p:txEl>
                                          </p:spTgt>
                                        </p:tgtEl>
                                        <p:attrNameLst>
                                          <p:attrName>style.visibility</p:attrName>
                                        </p:attrNameLst>
                                      </p:cBhvr>
                                      <p:to>
                                        <p:strVal val="visible"/>
                                      </p:to>
                                    </p:set>
                                    <p:anim calcmode="lin" valueType="num">
                                      <p:cBhvr additive="base">
                                        <p:cTn id="26" dur="500" fill="hold"/>
                                        <p:tgtEl>
                                          <p:spTgt spid="18435">
                                            <p:txEl>
                                              <p:pRg st="3" end="3"/>
                                            </p:txEl>
                                          </p:spTgt>
                                        </p:tgtEl>
                                        <p:attrNameLst>
                                          <p:attrName>ppt_x</p:attrName>
                                        </p:attrNameLst>
                                      </p:cBhvr>
                                      <p:tavLst>
                                        <p:tav tm="0">
                                          <p:val>
                                            <p:strVal val="#ppt_x"/>
                                          </p:val>
                                        </p:tav>
                                        <p:tav tm="100000">
                                          <p:val>
                                            <p:strVal val="#ppt_x"/>
                                          </p:val>
                                        </p:tav>
                                      </p:tavLst>
                                    </p:anim>
                                    <p:anim calcmode="lin" valueType="num">
                                      <p:cBhvr additive="base">
                                        <p:cTn id="27" dur="500" fill="hold"/>
                                        <p:tgtEl>
                                          <p:spTgt spid="18435">
                                            <p:txEl>
                                              <p:pRg st="3" end="3"/>
                                            </p:txEl>
                                          </p:spTgt>
                                        </p:tgtEl>
                                        <p:attrNameLst>
                                          <p:attrName>ppt_y</p:attrName>
                                        </p:attrNameLst>
                                      </p:cBhvr>
                                      <p:tavLst>
                                        <p:tav tm="0">
                                          <p:val>
                                            <p:strVal val="1+#ppt_h/2"/>
                                          </p:val>
                                        </p:tav>
                                        <p:tav tm="100000">
                                          <p:val>
                                            <p:strVal val="#ppt_y"/>
                                          </p:val>
                                        </p:tav>
                                      </p:tavLst>
                                    </p:anim>
                                  </p:childTnLst>
                                </p:cTn>
                              </p:par>
                              <p:par>
                                <p:cTn id="28" presetID="2" presetClass="entr" presetSubtype="4" fill="hold" nodeType="withEffect">
                                  <p:stCondLst>
                                    <p:cond delay="0"/>
                                  </p:stCondLst>
                                  <p:childTnLst>
                                    <p:set>
                                      <p:cBhvr>
                                        <p:cTn id="29" dur="1" fill="hold">
                                          <p:stCondLst>
                                            <p:cond delay="0"/>
                                          </p:stCondLst>
                                        </p:cTn>
                                        <p:tgtEl>
                                          <p:spTgt spid="18435">
                                            <p:txEl>
                                              <p:pRg st="5" end="5"/>
                                            </p:txEl>
                                          </p:spTgt>
                                        </p:tgtEl>
                                        <p:attrNameLst>
                                          <p:attrName>style.visibility</p:attrName>
                                        </p:attrNameLst>
                                      </p:cBhvr>
                                      <p:to>
                                        <p:strVal val="visible"/>
                                      </p:to>
                                    </p:set>
                                    <p:anim calcmode="lin" valueType="num">
                                      <p:cBhvr additive="base">
                                        <p:cTn id="30" dur="500" fill="hold"/>
                                        <p:tgtEl>
                                          <p:spTgt spid="18435">
                                            <p:txEl>
                                              <p:pRg st="5" end="5"/>
                                            </p:txEl>
                                          </p:spTgt>
                                        </p:tgtEl>
                                        <p:attrNameLst>
                                          <p:attrName>ppt_x</p:attrName>
                                        </p:attrNameLst>
                                      </p:cBhvr>
                                      <p:tavLst>
                                        <p:tav tm="0">
                                          <p:val>
                                            <p:strVal val="#ppt_x"/>
                                          </p:val>
                                        </p:tav>
                                        <p:tav tm="100000">
                                          <p:val>
                                            <p:strVal val="#ppt_x"/>
                                          </p:val>
                                        </p:tav>
                                      </p:tavLst>
                                    </p:anim>
                                    <p:anim calcmode="lin" valueType="num">
                                      <p:cBhvr additive="base">
                                        <p:cTn id="31" dur="500" fill="hold"/>
                                        <p:tgtEl>
                                          <p:spTgt spid="18435">
                                            <p:txEl>
                                              <p:pRg st="5" end="5"/>
                                            </p:txEl>
                                          </p:spTgt>
                                        </p:tgtEl>
                                        <p:attrNameLst>
                                          <p:attrName>ppt_y</p:attrName>
                                        </p:attrNameLst>
                                      </p:cBhvr>
                                      <p:tavLst>
                                        <p:tav tm="0">
                                          <p:val>
                                            <p:strVal val="1+#ppt_h/2"/>
                                          </p:val>
                                        </p:tav>
                                        <p:tav tm="100000">
                                          <p:val>
                                            <p:strVal val="#ppt_y"/>
                                          </p:val>
                                        </p:tav>
                                      </p:tavLst>
                                    </p:anim>
                                  </p:childTnLst>
                                </p:cTn>
                              </p:par>
                              <p:par>
                                <p:cTn id="32" presetID="2" presetClass="entr" presetSubtype="4" fill="hold" nodeType="withEffect">
                                  <p:stCondLst>
                                    <p:cond delay="0"/>
                                  </p:stCondLst>
                                  <p:childTnLst>
                                    <p:set>
                                      <p:cBhvr>
                                        <p:cTn id="33" dur="1" fill="hold">
                                          <p:stCondLst>
                                            <p:cond delay="0"/>
                                          </p:stCondLst>
                                        </p:cTn>
                                        <p:tgtEl>
                                          <p:spTgt spid="18435">
                                            <p:txEl>
                                              <p:pRg st="6" end="6"/>
                                            </p:txEl>
                                          </p:spTgt>
                                        </p:tgtEl>
                                        <p:attrNameLst>
                                          <p:attrName>style.visibility</p:attrName>
                                        </p:attrNameLst>
                                      </p:cBhvr>
                                      <p:to>
                                        <p:strVal val="visible"/>
                                      </p:to>
                                    </p:set>
                                    <p:anim calcmode="lin" valueType="num">
                                      <p:cBhvr additive="base">
                                        <p:cTn id="34" dur="500" fill="hold"/>
                                        <p:tgtEl>
                                          <p:spTgt spid="18435">
                                            <p:txEl>
                                              <p:pRg st="6" end="6"/>
                                            </p:txEl>
                                          </p:spTgt>
                                        </p:tgtEl>
                                        <p:attrNameLst>
                                          <p:attrName>ppt_x</p:attrName>
                                        </p:attrNameLst>
                                      </p:cBhvr>
                                      <p:tavLst>
                                        <p:tav tm="0">
                                          <p:val>
                                            <p:strVal val="#ppt_x"/>
                                          </p:val>
                                        </p:tav>
                                        <p:tav tm="100000">
                                          <p:val>
                                            <p:strVal val="#ppt_x"/>
                                          </p:val>
                                        </p:tav>
                                      </p:tavLst>
                                    </p:anim>
                                    <p:anim calcmode="lin" valueType="num">
                                      <p:cBhvr additive="base">
                                        <p:cTn id="35" dur="500" fill="hold"/>
                                        <p:tgtEl>
                                          <p:spTgt spid="18435">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76200"/>
            <a:ext cx="8686800" cy="1143000"/>
          </a:xfrm>
        </p:spPr>
        <p:txBody>
          <a:bodyPr/>
          <a:lstStyle/>
          <a:p>
            <a:r>
              <a:rPr lang="en-US" dirty="0"/>
              <a:t>Other Styles of Evaluation: Focus Group</a:t>
            </a:r>
          </a:p>
        </p:txBody>
      </p:sp>
      <p:sp>
        <p:nvSpPr>
          <p:cNvPr id="3" name="Content Placeholder 2"/>
          <p:cNvSpPr>
            <a:spLocks noGrp="1"/>
          </p:cNvSpPr>
          <p:nvPr>
            <p:ph idx="1"/>
          </p:nvPr>
        </p:nvSpPr>
        <p:spPr/>
        <p:txBody>
          <a:bodyPr/>
          <a:lstStyle/>
          <a:p>
            <a:pPr marL="590550" indent="-533400">
              <a:lnSpc>
                <a:spcPct val="80000"/>
              </a:lnSpc>
              <a:buFontTx/>
              <a:buNone/>
              <a:defRPr/>
            </a:pPr>
            <a:r>
              <a:rPr lang="en-US" altLang="en-US" sz="2800" dirty="0">
                <a:solidFill>
                  <a:srgbClr val="0070C0"/>
                </a:solidFill>
              </a:rPr>
              <a:t>Focus Group</a:t>
            </a:r>
          </a:p>
          <a:p>
            <a:pPr marL="914400" lvl="1" indent="-457200">
              <a:lnSpc>
                <a:spcPct val="80000"/>
              </a:lnSpc>
              <a:defRPr/>
            </a:pPr>
            <a:r>
              <a:rPr lang="en-US" altLang="en-US" sz="2400" dirty="0"/>
              <a:t>Small group discussing things.  </a:t>
            </a:r>
          </a:p>
          <a:p>
            <a:pPr marL="590550" indent="-533400">
              <a:lnSpc>
                <a:spcPct val="80000"/>
              </a:lnSpc>
              <a:buFontTx/>
              <a:buNone/>
              <a:defRPr/>
            </a:pPr>
            <a:endParaRPr lang="en-US" altLang="en-US" sz="2800" dirty="0"/>
          </a:p>
          <a:p>
            <a:pPr marL="57150" indent="0">
              <a:lnSpc>
                <a:spcPct val="80000"/>
              </a:lnSpc>
              <a:buNone/>
              <a:defRPr/>
            </a:pPr>
            <a:r>
              <a:rPr lang="en-US" altLang="en-US" sz="2800" dirty="0"/>
              <a:t>Has anyone participated in one? </a:t>
            </a:r>
          </a:p>
          <a:p>
            <a:pPr marL="590550" indent="-533400">
              <a:lnSpc>
                <a:spcPct val="80000"/>
              </a:lnSpc>
              <a:defRPr/>
            </a:pPr>
            <a:endParaRPr lang="en-US" altLang="en-US" sz="2800" dirty="0"/>
          </a:p>
          <a:p>
            <a:pPr marL="57150" indent="0">
              <a:lnSpc>
                <a:spcPct val="80000"/>
              </a:lnSpc>
              <a:buNone/>
              <a:defRPr/>
            </a:pPr>
            <a:r>
              <a:rPr lang="en-US" altLang="en-US" sz="2800" dirty="0"/>
              <a:t>Advantages/Disadvantages:</a:t>
            </a:r>
          </a:p>
          <a:p>
            <a:pPr marL="57150" indent="0">
              <a:lnSpc>
                <a:spcPct val="80000"/>
              </a:lnSpc>
              <a:buNone/>
              <a:defRPr/>
            </a:pPr>
            <a:endParaRPr lang="en-US" altLang="en-US" sz="2800" dirty="0"/>
          </a:p>
          <a:p>
            <a:pPr marL="914400" lvl="1" indent="-457200">
              <a:lnSpc>
                <a:spcPct val="80000"/>
              </a:lnSpc>
              <a:defRPr/>
            </a:pPr>
            <a:r>
              <a:rPr lang="en-US" altLang="en-US" sz="2400" dirty="0"/>
              <a:t>Can get people to say things, but people may say what they don’t really mean or do. </a:t>
            </a:r>
          </a:p>
          <a:p>
            <a:pPr marL="609600" indent="-609600">
              <a:lnSpc>
                <a:spcPct val="80000"/>
              </a:lnSpc>
              <a:defRPr/>
            </a:pPr>
            <a:endParaRPr lang="en-US" altLang="en-US" sz="2400" dirty="0"/>
          </a:p>
          <a:p>
            <a:endParaRPr lang="en-US" dirty="0"/>
          </a:p>
        </p:txBody>
      </p:sp>
    </p:spTree>
    <p:extLst>
      <p:ext uri="{BB962C8B-B14F-4D97-AF65-F5344CB8AC3E}">
        <p14:creationId xmlns:p14="http://schemas.microsoft.com/office/powerpoint/2010/main" val="10060158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1000"/>
                                        <p:tgtEl>
                                          <p:spTgt spid="3">
                                            <p:txEl>
                                              <p:pRg st="1" end="1"/>
                                            </p:txEl>
                                          </p:spTgt>
                                        </p:tgtEl>
                                      </p:cBhvr>
                                    </p:animEffect>
                                    <p:anim calcmode="lin" valueType="num">
                                      <p:cBhvr>
                                        <p:cTn id="8"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3" end="3"/>
                                            </p:txEl>
                                          </p:spTgt>
                                        </p:tgtEl>
                                        <p:attrNameLst>
                                          <p:attrName>style.visibility</p:attrName>
                                        </p:attrNameLst>
                                      </p:cBhvr>
                                      <p:to>
                                        <p:strVal val="visible"/>
                                      </p:to>
                                    </p:set>
                                    <p:animEffect transition="in" filter="fade">
                                      <p:cBhvr>
                                        <p:cTn id="14" dur="1000"/>
                                        <p:tgtEl>
                                          <p:spTgt spid="3">
                                            <p:txEl>
                                              <p:pRg st="3" end="3"/>
                                            </p:txEl>
                                          </p:spTgt>
                                        </p:tgtEl>
                                      </p:cBhvr>
                                    </p:animEffect>
                                    <p:anim calcmode="lin" valueType="num">
                                      <p:cBhvr>
                                        <p:cTn id="15"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animEffect transition="in" filter="fade">
                                      <p:cBhvr>
                                        <p:cTn id="21" dur="1000"/>
                                        <p:tgtEl>
                                          <p:spTgt spid="3">
                                            <p:txEl>
                                              <p:pRg st="5" end="5"/>
                                            </p:txEl>
                                          </p:spTgt>
                                        </p:tgtEl>
                                      </p:cBhvr>
                                    </p:animEffect>
                                    <p:anim calcmode="lin" valueType="num">
                                      <p:cBhvr>
                                        <p:cTn id="22"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3">
                                            <p:txEl>
                                              <p:pRg st="7" end="7"/>
                                            </p:txEl>
                                          </p:spTgt>
                                        </p:tgtEl>
                                        <p:attrNameLst>
                                          <p:attrName>style.visibility</p:attrName>
                                        </p:attrNameLst>
                                      </p:cBhvr>
                                      <p:to>
                                        <p:strVal val="visible"/>
                                      </p:to>
                                    </p:set>
                                    <p:animEffect transition="in" filter="fade">
                                      <p:cBhvr>
                                        <p:cTn id="28" dur="1000"/>
                                        <p:tgtEl>
                                          <p:spTgt spid="3">
                                            <p:txEl>
                                              <p:pRg st="7" end="7"/>
                                            </p:txEl>
                                          </p:spTgt>
                                        </p:tgtEl>
                                      </p:cBhvr>
                                    </p:animEffect>
                                    <p:anim calcmode="lin" valueType="num">
                                      <p:cBhvr>
                                        <p:cTn id="29"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7" end="7"/>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itle 1"/>
          <p:cNvSpPr>
            <a:spLocks noGrp="1"/>
          </p:cNvSpPr>
          <p:nvPr>
            <p:ph type="title"/>
          </p:nvPr>
        </p:nvSpPr>
        <p:spPr>
          <a:xfrm>
            <a:off x="228600" y="76200"/>
            <a:ext cx="8915400" cy="1143000"/>
          </a:xfrm>
        </p:spPr>
        <p:txBody>
          <a:bodyPr/>
          <a:lstStyle/>
          <a:p>
            <a:r>
              <a:rPr lang="en-US" altLang="en-US" dirty="0"/>
              <a:t>Experiment To-Dos</a:t>
            </a:r>
          </a:p>
        </p:txBody>
      </p:sp>
      <p:sp>
        <p:nvSpPr>
          <p:cNvPr id="26627" name="Content Placeholder 2"/>
          <p:cNvSpPr>
            <a:spLocks noGrp="1"/>
          </p:cNvSpPr>
          <p:nvPr>
            <p:ph idx="1"/>
          </p:nvPr>
        </p:nvSpPr>
        <p:spPr/>
        <p:txBody>
          <a:bodyPr/>
          <a:lstStyle/>
          <a:p>
            <a:r>
              <a:rPr lang="en-US" altLang="en-US" sz="2800" dirty="0"/>
              <a:t>Make Clear Goals</a:t>
            </a:r>
          </a:p>
          <a:p>
            <a:pPr lvl="1"/>
            <a:r>
              <a:rPr lang="en-US" altLang="en-US" sz="2400" dirty="0">
                <a:solidFill>
                  <a:srgbClr val="0070C0"/>
                </a:solidFill>
              </a:rPr>
              <a:t>Purpose</a:t>
            </a:r>
            <a:r>
              <a:rPr lang="en-US" altLang="en-US" sz="2400" dirty="0"/>
              <a:t> – What is the purpose of your system? </a:t>
            </a:r>
          </a:p>
          <a:p>
            <a:pPr lvl="1"/>
            <a:r>
              <a:rPr lang="en-US" altLang="en-US" sz="2400" dirty="0">
                <a:solidFill>
                  <a:srgbClr val="0070C0"/>
                </a:solidFill>
              </a:rPr>
              <a:t>Hypothesis – </a:t>
            </a:r>
            <a:r>
              <a:rPr lang="en-US" altLang="en-US" sz="2400" dirty="0"/>
              <a:t>What do you predict?</a:t>
            </a:r>
          </a:p>
          <a:p>
            <a:pPr lvl="1"/>
            <a:r>
              <a:rPr lang="en-US" altLang="en-US" sz="2400" dirty="0">
                <a:solidFill>
                  <a:srgbClr val="0070C0"/>
                </a:solidFill>
              </a:rPr>
              <a:t>Participants-</a:t>
            </a:r>
            <a:r>
              <a:rPr lang="en-US" altLang="en-US" sz="2400" dirty="0"/>
              <a:t> Who will you recruit? How many people?</a:t>
            </a:r>
          </a:p>
          <a:p>
            <a:pPr marL="457200" lvl="1" indent="0">
              <a:buNone/>
            </a:pPr>
            <a:r>
              <a:rPr lang="en-US" altLang="en-US" sz="2400" dirty="0"/>
              <a:t>–  </a:t>
            </a:r>
            <a:r>
              <a:rPr lang="en-US" altLang="en-US" sz="2400" dirty="0">
                <a:solidFill>
                  <a:srgbClr val="0070C0"/>
                </a:solidFill>
              </a:rPr>
              <a:t>Dependent Variables </a:t>
            </a:r>
            <a:r>
              <a:rPr lang="en-US" altLang="en-US" sz="2400" dirty="0"/>
              <a:t>- Measures (task completion time, etc.)</a:t>
            </a:r>
          </a:p>
          <a:p>
            <a:pPr lvl="1"/>
            <a:r>
              <a:rPr lang="en-US" altLang="en-US" sz="2400" dirty="0">
                <a:solidFill>
                  <a:srgbClr val="0070C0"/>
                </a:solidFill>
              </a:rPr>
              <a:t>Independent Variables </a:t>
            </a:r>
            <a:r>
              <a:rPr lang="en-US" altLang="en-US" sz="2400" dirty="0"/>
              <a:t>– Different conditions with randomization - each participant should have equal chance of ending in either condition.</a:t>
            </a:r>
          </a:p>
          <a:p>
            <a:pPr lvl="1"/>
            <a:endParaRPr lang="en-US" altLang="en-US" sz="2400" dirty="0"/>
          </a:p>
          <a:p>
            <a:pPr marL="457200" lvl="1" indent="0">
              <a:buNone/>
            </a:pPr>
            <a:r>
              <a:rPr lang="en-US" altLang="en-US" sz="2400" dirty="0"/>
              <a:t>Why is randomization important?</a:t>
            </a:r>
          </a:p>
          <a:p>
            <a:pPr marL="457200" lvl="1" indent="0">
              <a:buNone/>
            </a:pPr>
            <a:endParaRPr lang="en-US" altLang="en-US" sz="2400" dirty="0"/>
          </a:p>
          <a:p>
            <a:pPr lvl="1">
              <a:buFont typeface="Arial" charset="0"/>
              <a:buNone/>
            </a:pPr>
            <a:r>
              <a:rPr lang="en-US" altLang="en-US" dirty="0"/>
              <a:t>   </a:t>
            </a:r>
          </a:p>
          <a:p>
            <a:endParaRPr lang="en-US" altLang="en-US" dirty="0"/>
          </a:p>
        </p:txBody>
      </p:sp>
    </p:spTree>
    <p:extLst>
      <p:ext uri="{BB962C8B-B14F-4D97-AF65-F5344CB8AC3E}">
        <p14:creationId xmlns:p14="http://schemas.microsoft.com/office/powerpoint/2010/main" val="18184485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6627">
                                            <p:txEl>
                                              <p:pRg st="7" end="7"/>
                                            </p:txEl>
                                          </p:spTgt>
                                        </p:tgtEl>
                                        <p:attrNameLst>
                                          <p:attrName>style.visibility</p:attrName>
                                        </p:attrNameLst>
                                      </p:cBhvr>
                                      <p:to>
                                        <p:strVal val="visible"/>
                                      </p:to>
                                    </p:set>
                                    <p:anim calcmode="lin" valueType="num">
                                      <p:cBhvr additive="base">
                                        <p:cTn id="7" dur="500" fill="hold"/>
                                        <p:tgtEl>
                                          <p:spTgt spid="26627">
                                            <p:txEl>
                                              <p:pRg st="7" end="7"/>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6627">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lstStyle/>
          <a:p>
            <a:r>
              <a:rPr lang="en-US" altLang="en-US" dirty="0"/>
              <a:t>Do you like my interface?</a:t>
            </a:r>
          </a:p>
        </p:txBody>
      </p:sp>
      <p:sp>
        <p:nvSpPr>
          <p:cNvPr id="8195" name="Content Placeholder 2"/>
          <p:cNvSpPr>
            <a:spLocks noGrp="1"/>
          </p:cNvSpPr>
          <p:nvPr>
            <p:ph idx="1"/>
          </p:nvPr>
        </p:nvSpPr>
        <p:spPr/>
        <p:txBody>
          <a:bodyPr/>
          <a:lstStyle/>
          <a:p>
            <a:pPr>
              <a:defRPr/>
            </a:pPr>
            <a:r>
              <a:rPr lang="en-US" altLang="en-US" dirty="0"/>
              <a:t>Do you like my interface?</a:t>
            </a:r>
          </a:p>
          <a:p>
            <a:pPr>
              <a:defRPr/>
            </a:pPr>
            <a:r>
              <a:rPr lang="en-US" altLang="en-US" dirty="0"/>
              <a:t>Not very specific.  </a:t>
            </a:r>
          </a:p>
          <a:p>
            <a:pPr>
              <a:defRPr/>
            </a:pPr>
            <a:r>
              <a:rPr lang="en-US" altLang="en-US" dirty="0"/>
              <a:t>People will say,</a:t>
            </a:r>
          </a:p>
          <a:p>
            <a:pPr marL="457200" lvl="1" indent="0">
              <a:buFont typeface="Arial" charset="0"/>
              <a:buNone/>
              <a:defRPr/>
            </a:pPr>
            <a:r>
              <a:rPr lang="en-US" altLang="en-US" dirty="0">
                <a:solidFill>
                  <a:srgbClr val="0070C0"/>
                </a:solidFill>
              </a:rPr>
              <a:t>  “Yeah, sure”</a:t>
            </a:r>
          </a:p>
          <a:p>
            <a:pPr>
              <a:defRPr/>
            </a:pPr>
            <a:r>
              <a:rPr lang="en-US" altLang="en-US" dirty="0"/>
              <a:t>Can Improve it by:</a:t>
            </a:r>
          </a:p>
          <a:p>
            <a:pPr lvl="1">
              <a:defRPr/>
            </a:pPr>
            <a:r>
              <a:rPr lang="en-US" dirty="0">
                <a:solidFill>
                  <a:srgbClr val="0070C0"/>
                </a:solidFill>
              </a:rPr>
              <a:t>How much do you like this interface on a 1-5 scale.  </a:t>
            </a:r>
          </a:p>
          <a:p>
            <a:r>
              <a:rPr lang="en-US" altLang="en-US" dirty="0"/>
              <a:t>But still - “Compared to what?”</a:t>
            </a:r>
          </a:p>
          <a:p>
            <a:pPr>
              <a:defRPr/>
            </a:pPr>
            <a:endParaRPr lang="en-US" altLang="en-US" dirty="0"/>
          </a:p>
          <a:p>
            <a:pPr>
              <a:defRPr/>
            </a:pPr>
            <a:endParaRPr lang="en-US" altLang="en-US" dirty="0"/>
          </a:p>
        </p:txBody>
      </p:sp>
      <p:sp>
        <p:nvSpPr>
          <p:cNvPr id="2" name="Rectangle 1">
            <a:extLst>
              <a:ext uri="{FF2B5EF4-FFF2-40B4-BE49-F238E27FC236}">
                <a16:creationId xmlns:a16="http://schemas.microsoft.com/office/drawing/2014/main" id="{E5D7B03A-5D5C-7489-A4B6-9D719898FD42}"/>
              </a:ext>
            </a:extLst>
          </p:cNvPr>
          <p:cNvSpPr/>
          <p:nvPr/>
        </p:nvSpPr>
        <p:spPr>
          <a:xfrm>
            <a:off x="0" y="6478855"/>
            <a:ext cx="1654620" cy="276999"/>
          </a:xfrm>
          <a:prstGeom prst="rect">
            <a:avLst/>
          </a:prstGeom>
        </p:spPr>
        <p:txBody>
          <a:bodyPr wrap="none">
            <a:spAutoFit/>
          </a:bodyPr>
          <a:lstStyle/>
          <a:p>
            <a:pPr lvl="1"/>
            <a:r>
              <a:rPr lang="en-US" altLang="en-US" sz="1200" i="1" dirty="0">
                <a:hlinkClick r:id="rId3"/>
              </a:rPr>
              <a:t>Scott </a:t>
            </a:r>
            <a:r>
              <a:rPr lang="en-US" altLang="en-US" sz="1200" i="1" dirty="0" err="1">
                <a:hlinkClick r:id="rId3"/>
              </a:rPr>
              <a:t>Klemmor</a:t>
            </a:r>
            <a:endParaRPr lang="en-US" altLang="en-US" sz="1200" i="1" dirty="0"/>
          </a:p>
        </p:txBody>
      </p:sp>
    </p:spTree>
    <p:extLst>
      <p:ext uri="{BB962C8B-B14F-4D97-AF65-F5344CB8AC3E}">
        <p14:creationId xmlns:p14="http://schemas.microsoft.com/office/powerpoint/2010/main" val="66341952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a:xfrm>
            <a:off x="228600" y="76200"/>
            <a:ext cx="8763000" cy="1143000"/>
          </a:xfrm>
        </p:spPr>
        <p:txBody>
          <a:bodyPr/>
          <a:lstStyle/>
          <a:p>
            <a:r>
              <a:rPr lang="en-US" altLang="en-US" sz="4000" dirty="0"/>
              <a:t>Experimental Details</a:t>
            </a:r>
          </a:p>
        </p:txBody>
      </p:sp>
      <p:sp>
        <p:nvSpPr>
          <p:cNvPr id="27651" name="Content Placeholder 2"/>
          <p:cNvSpPr>
            <a:spLocks noGrp="1"/>
          </p:cNvSpPr>
          <p:nvPr>
            <p:ph idx="1"/>
          </p:nvPr>
        </p:nvSpPr>
        <p:spPr/>
        <p:txBody>
          <a:bodyPr/>
          <a:lstStyle/>
          <a:p>
            <a:r>
              <a:rPr lang="en-US" altLang="en-US" sz="2800" dirty="0">
                <a:solidFill>
                  <a:srgbClr val="0070C0"/>
                </a:solidFill>
              </a:rPr>
              <a:t>Training</a:t>
            </a:r>
            <a:r>
              <a:rPr lang="en-US" altLang="en-US" sz="2800" dirty="0"/>
              <a:t> – May give them some training first.</a:t>
            </a:r>
          </a:p>
          <a:p>
            <a:r>
              <a:rPr lang="en-US" altLang="en-US" sz="2800" dirty="0">
                <a:solidFill>
                  <a:srgbClr val="0070C0"/>
                </a:solidFill>
              </a:rPr>
              <a:t>Pilot! </a:t>
            </a:r>
            <a:r>
              <a:rPr lang="en-US" altLang="en-US" sz="2800" dirty="0"/>
              <a:t>Have people go through it before the users!  They can find the obvious usability bugs that you don’t want to burden users.  </a:t>
            </a:r>
          </a:p>
          <a:p>
            <a:r>
              <a:rPr lang="en-US" altLang="en-US" sz="2800" dirty="0"/>
              <a:t>Use one with a colleague who knows interface then with a real user. Pilots help you discover mistakes first.  </a:t>
            </a:r>
          </a:p>
          <a:p>
            <a:endParaRPr lang="en-US" altLang="en-US" dirty="0"/>
          </a:p>
        </p:txBody>
      </p:sp>
    </p:spTree>
    <p:extLst>
      <p:ext uri="{BB962C8B-B14F-4D97-AF65-F5344CB8AC3E}">
        <p14:creationId xmlns:p14="http://schemas.microsoft.com/office/powerpoint/2010/main" val="164794513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itle 1"/>
          <p:cNvSpPr>
            <a:spLocks noGrp="1"/>
          </p:cNvSpPr>
          <p:nvPr>
            <p:ph type="title"/>
          </p:nvPr>
        </p:nvSpPr>
        <p:spPr/>
        <p:txBody>
          <a:bodyPr/>
          <a:lstStyle/>
          <a:p>
            <a:r>
              <a:rPr lang="en-US" altLang="en-US" dirty="0"/>
              <a:t>Designers</a:t>
            </a:r>
          </a:p>
        </p:txBody>
      </p:sp>
      <p:sp>
        <p:nvSpPr>
          <p:cNvPr id="32771" name="Content Placeholder 2"/>
          <p:cNvSpPr>
            <a:spLocks noGrp="1"/>
          </p:cNvSpPr>
          <p:nvPr>
            <p:ph idx="1"/>
          </p:nvPr>
        </p:nvSpPr>
        <p:spPr/>
        <p:txBody>
          <a:bodyPr/>
          <a:lstStyle/>
          <a:p>
            <a:r>
              <a:rPr lang="en-US" altLang="en-US" dirty="0"/>
              <a:t>Designer – used to create one thing.  Now a designer creates several things and compares and experiments. </a:t>
            </a:r>
          </a:p>
          <a:p>
            <a:pPr marL="0" indent="0">
              <a:buNone/>
            </a:pPr>
            <a:endParaRPr lang="en-US" altLang="en-US" dirty="0"/>
          </a:p>
          <a:p>
            <a:r>
              <a:rPr lang="en-US" altLang="en-US" dirty="0"/>
              <a:t>Important because easy to be too sure of yourself.  Trying things out is better. </a:t>
            </a:r>
          </a:p>
          <a:p>
            <a:endParaRPr lang="en-US" altLang="en-US" dirty="0"/>
          </a:p>
        </p:txBody>
      </p:sp>
    </p:spTree>
    <p:extLst>
      <p:ext uri="{BB962C8B-B14F-4D97-AF65-F5344CB8AC3E}">
        <p14:creationId xmlns:p14="http://schemas.microsoft.com/office/powerpoint/2010/main" val="393496663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itle 1"/>
          <p:cNvSpPr>
            <a:spLocks noGrp="1"/>
          </p:cNvSpPr>
          <p:nvPr>
            <p:ph type="title"/>
          </p:nvPr>
        </p:nvSpPr>
        <p:spPr/>
        <p:txBody>
          <a:bodyPr/>
          <a:lstStyle/>
          <a:p>
            <a:r>
              <a:rPr lang="en-US" altLang="en-US" dirty="0"/>
              <a:t>Running Experiments Online</a:t>
            </a:r>
          </a:p>
        </p:txBody>
      </p:sp>
      <p:sp>
        <p:nvSpPr>
          <p:cNvPr id="29699" name="Content Placeholder 2"/>
          <p:cNvSpPr>
            <a:spLocks noGrp="1"/>
          </p:cNvSpPr>
          <p:nvPr>
            <p:ph idx="1"/>
          </p:nvPr>
        </p:nvSpPr>
        <p:spPr/>
        <p:txBody>
          <a:bodyPr/>
          <a:lstStyle/>
          <a:p>
            <a:r>
              <a:rPr lang="en-US" altLang="en-US" dirty="0"/>
              <a:t>Web makes it easy to run experiments:</a:t>
            </a:r>
          </a:p>
          <a:p>
            <a:pPr marL="457200" lvl="1" indent="0">
              <a:buFont typeface="Arial" charset="0"/>
              <a:buNone/>
            </a:pPr>
            <a:r>
              <a:rPr lang="en-US" altLang="en-US" dirty="0"/>
              <a:t>May call it:	</a:t>
            </a:r>
          </a:p>
          <a:p>
            <a:pPr marL="457200" lvl="1" indent="0"/>
            <a:r>
              <a:rPr lang="en-US" altLang="en-US" dirty="0">
                <a:solidFill>
                  <a:srgbClr val="0070C0"/>
                </a:solidFill>
              </a:rPr>
              <a:t>A/B Test</a:t>
            </a:r>
          </a:p>
          <a:p>
            <a:pPr marL="457200" lvl="1" indent="0"/>
            <a:r>
              <a:rPr lang="en-US" altLang="en-US" dirty="0"/>
              <a:t>Controlled Experiment</a:t>
            </a:r>
          </a:p>
          <a:p>
            <a:pPr marL="457200" lvl="1" indent="0">
              <a:buFont typeface="Arial" charset="0"/>
              <a:buNone/>
            </a:pPr>
            <a:r>
              <a:rPr lang="en-US" altLang="en-US" dirty="0"/>
              <a:t> </a:t>
            </a:r>
          </a:p>
          <a:p>
            <a:r>
              <a:rPr lang="en-US" altLang="en-US" dirty="0"/>
              <a:t>A – current live version (control)</a:t>
            </a:r>
          </a:p>
          <a:p>
            <a:r>
              <a:rPr lang="en-US" altLang="en-US" dirty="0"/>
              <a:t>B – something you are trying</a:t>
            </a:r>
          </a:p>
          <a:p>
            <a:pPr>
              <a:buFont typeface="Arial" charset="0"/>
              <a:buNone/>
            </a:pPr>
            <a:endParaRPr lang="en-US" altLang="en-US" dirty="0"/>
          </a:p>
          <a:p>
            <a:endParaRPr lang="en-US" altLang="en-US" dirty="0"/>
          </a:p>
          <a:p>
            <a:pPr>
              <a:buFont typeface="Arial" charset="0"/>
              <a:buNone/>
            </a:pPr>
            <a:endParaRPr lang="en-US" altLang="en-US" dirty="0"/>
          </a:p>
          <a:p>
            <a:pPr marL="457200" lvl="1" indent="0"/>
            <a:endParaRPr lang="en-US" altLang="en-US"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itle 1"/>
          <p:cNvSpPr>
            <a:spLocks noGrp="1"/>
          </p:cNvSpPr>
          <p:nvPr>
            <p:ph type="title"/>
          </p:nvPr>
        </p:nvSpPr>
        <p:spPr>
          <a:xfrm>
            <a:off x="228600" y="76200"/>
            <a:ext cx="8534400" cy="1143000"/>
          </a:xfrm>
        </p:spPr>
        <p:txBody>
          <a:bodyPr/>
          <a:lstStyle/>
          <a:p>
            <a:r>
              <a:rPr lang="en-US" altLang="en-US"/>
              <a:t>Running Online Experiments, cont.</a:t>
            </a:r>
          </a:p>
        </p:txBody>
      </p:sp>
      <p:sp>
        <p:nvSpPr>
          <p:cNvPr id="30723" name="Content Placeholder 2"/>
          <p:cNvSpPr>
            <a:spLocks noGrp="1"/>
          </p:cNvSpPr>
          <p:nvPr>
            <p:ph idx="1"/>
          </p:nvPr>
        </p:nvSpPr>
        <p:spPr/>
        <p:txBody>
          <a:bodyPr/>
          <a:lstStyle/>
          <a:p>
            <a:r>
              <a:rPr lang="en-US" altLang="en-US" dirty="0"/>
              <a:t>Collect click-</a:t>
            </a:r>
            <a:r>
              <a:rPr lang="en-US" altLang="en-US" dirty="0" err="1"/>
              <a:t>throughs</a:t>
            </a:r>
            <a:r>
              <a:rPr lang="en-US" altLang="en-US" dirty="0"/>
              <a:t> or other things you can measure to decide which one is better. </a:t>
            </a:r>
          </a:p>
          <a:p>
            <a:r>
              <a:rPr lang="en-US" altLang="en-US" dirty="0"/>
              <a:t>Examples:</a:t>
            </a:r>
          </a:p>
          <a:p>
            <a:pPr lvl="1"/>
            <a:r>
              <a:rPr lang="en-US" altLang="en-US" dirty="0"/>
              <a:t>You can have 2 versions of a website, one with 2 columns and one with 1.  You can monitor the number of sales on each site. Web can let you have real feedback quickly.  </a:t>
            </a:r>
          </a:p>
          <a:p>
            <a:pPr lvl="1"/>
            <a:r>
              <a:rPr lang="en-US" altLang="en-US" dirty="0"/>
              <a:t>Can send two different emails to different people.  Can see how many clicked to web, how many forwarded, etc. 	</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itle 1"/>
          <p:cNvSpPr>
            <a:spLocks noGrp="1"/>
          </p:cNvSpPr>
          <p:nvPr>
            <p:ph type="title"/>
          </p:nvPr>
        </p:nvSpPr>
        <p:spPr>
          <a:xfrm>
            <a:off x="228600" y="76200"/>
            <a:ext cx="8686800" cy="1143000"/>
          </a:xfrm>
        </p:spPr>
        <p:txBody>
          <a:bodyPr/>
          <a:lstStyle/>
          <a:p>
            <a:r>
              <a:rPr lang="en-US" altLang="en-US" sz="4000" dirty="0"/>
              <a:t>Example with click-through rates</a:t>
            </a:r>
          </a:p>
        </p:txBody>
      </p:sp>
      <p:sp>
        <p:nvSpPr>
          <p:cNvPr id="34819" name="Content Placeholder 2"/>
          <p:cNvSpPr>
            <a:spLocks noGrp="1"/>
          </p:cNvSpPr>
          <p:nvPr>
            <p:ph idx="1"/>
          </p:nvPr>
        </p:nvSpPr>
        <p:spPr/>
        <p:txBody>
          <a:bodyPr/>
          <a:lstStyle/>
          <a:p>
            <a:r>
              <a:rPr lang="en-US" altLang="en-US"/>
              <a:t>Which would be better for someone’s website?</a:t>
            </a:r>
          </a:p>
          <a:p>
            <a:endParaRPr lang="en-US" altLang="en-US"/>
          </a:p>
          <a:p>
            <a:r>
              <a:rPr lang="en-US" altLang="en-US"/>
              <a:t>I’m on </a:t>
            </a:r>
            <a:r>
              <a:rPr lang="en-US" altLang="en-US" u="sng"/>
              <a:t>Twitter</a:t>
            </a:r>
            <a:r>
              <a:rPr lang="en-US" altLang="en-US"/>
              <a:t> </a:t>
            </a:r>
          </a:p>
          <a:p>
            <a:r>
              <a:rPr lang="en-US" altLang="en-US"/>
              <a:t>Follow me on </a:t>
            </a:r>
            <a:r>
              <a:rPr lang="en-US" altLang="en-US" u="sng"/>
              <a:t>twitter</a:t>
            </a:r>
            <a:r>
              <a:rPr lang="en-US" altLang="en-US"/>
              <a:t> </a:t>
            </a:r>
          </a:p>
          <a:p>
            <a:r>
              <a:rPr lang="en-US" altLang="en-US"/>
              <a:t>You should follow me on </a:t>
            </a:r>
            <a:r>
              <a:rPr lang="en-US" altLang="en-US" u="sng"/>
              <a:t>twitter</a:t>
            </a:r>
            <a:r>
              <a:rPr lang="en-US" altLang="en-US"/>
              <a:t> </a:t>
            </a:r>
          </a:p>
          <a:p>
            <a:r>
              <a:rPr lang="en-US" altLang="en-US"/>
              <a:t>You should follow me on twitter </a:t>
            </a:r>
            <a:r>
              <a:rPr lang="en-US" altLang="en-US" u="sng"/>
              <a:t>here</a:t>
            </a:r>
            <a:endParaRPr lang="en-US" altLang="en-US"/>
          </a:p>
        </p:txBody>
      </p:sp>
      <p:sp>
        <p:nvSpPr>
          <p:cNvPr id="2" name="Rectangle 1">
            <a:extLst>
              <a:ext uri="{FF2B5EF4-FFF2-40B4-BE49-F238E27FC236}">
                <a16:creationId xmlns:a16="http://schemas.microsoft.com/office/drawing/2014/main" id="{34919DCE-01CD-9A9A-B01E-350ACAF7B1CF}"/>
              </a:ext>
            </a:extLst>
          </p:cNvPr>
          <p:cNvSpPr/>
          <p:nvPr/>
        </p:nvSpPr>
        <p:spPr>
          <a:xfrm>
            <a:off x="0" y="6478855"/>
            <a:ext cx="1654620" cy="276999"/>
          </a:xfrm>
          <a:prstGeom prst="rect">
            <a:avLst/>
          </a:prstGeom>
        </p:spPr>
        <p:txBody>
          <a:bodyPr wrap="none">
            <a:spAutoFit/>
          </a:bodyPr>
          <a:lstStyle/>
          <a:p>
            <a:pPr lvl="1"/>
            <a:r>
              <a:rPr lang="en-US" altLang="en-US" sz="1200" i="1" dirty="0">
                <a:hlinkClick r:id="rId3"/>
              </a:rPr>
              <a:t>Scott </a:t>
            </a:r>
            <a:r>
              <a:rPr lang="en-US" altLang="en-US" sz="1200" i="1" dirty="0" err="1">
                <a:hlinkClick r:id="rId3"/>
              </a:rPr>
              <a:t>Klemmor</a:t>
            </a:r>
            <a:endParaRPr lang="en-US" altLang="en-US" sz="1200" i="1" dirty="0"/>
          </a:p>
        </p:txBody>
      </p:sp>
    </p:spTree>
    <p:extLst>
      <p:ext uri="{BB962C8B-B14F-4D97-AF65-F5344CB8AC3E}">
        <p14:creationId xmlns:p14="http://schemas.microsoft.com/office/powerpoint/2010/main" val="24968184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Title 1"/>
          <p:cNvSpPr>
            <a:spLocks noGrp="1"/>
          </p:cNvSpPr>
          <p:nvPr>
            <p:ph type="title"/>
          </p:nvPr>
        </p:nvSpPr>
        <p:spPr>
          <a:xfrm>
            <a:off x="228600" y="0"/>
            <a:ext cx="8534400" cy="1143000"/>
          </a:xfrm>
        </p:spPr>
        <p:txBody>
          <a:bodyPr/>
          <a:lstStyle/>
          <a:p>
            <a:r>
              <a:rPr lang="en-US" altLang="en-US" sz="4000" dirty="0"/>
              <a:t>Example with click-through rates, cont.</a:t>
            </a:r>
          </a:p>
        </p:txBody>
      </p:sp>
      <p:sp>
        <p:nvSpPr>
          <p:cNvPr id="35843" name="Content Placeholder 2"/>
          <p:cNvSpPr>
            <a:spLocks noGrp="1"/>
          </p:cNvSpPr>
          <p:nvPr>
            <p:ph idx="1"/>
          </p:nvPr>
        </p:nvSpPr>
        <p:spPr/>
        <p:txBody>
          <a:bodyPr/>
          <a:lstStyle/>
          <a:p>
            <a:r>
              <a:rPr lang="en-US" altLang="en-US" dirty="0"/>
              <a:t>I’m on </a:t>
            </a:r>
            <a:r>
              <a:rPr lang="en-US" altLang="en-US" u="sng" dirty="0"/>
              <a:t>Twitter</a:t>
            </a:r>
            <a:r>
              <a:rPr lang="en-US" altLang="en-US" dirty="0"/>
              <a:t> – 4.70%</a:t>
            </a:r>
          </a:p>
          <a:p>
            <a:r>
              <a:rPr lang="en-US" altLang="en-US" dirty="0"/>
              <a:t>Follow me on </a:t>
            </a:r>
            <a:r>
              <a:rPr lang="en-US" altLang="en-US" u="sng" dirty="0"/>
              <a:t>twitter</a:t>
            </a:r>
            <a:r>
              <a:rPr lang="en-US" altLang="en-US" dirty="0"/>
              <a:t> – 7.31%</a:t>
            </a:r>
          </a:p>
          <a:p>
            <a:r>
              <a:rPr lang="en-US" altLang="en-US" dirty="0"/>
              <a:t>You should follow me on </a:t>
            </a:r>
            <a:r>
              <a:rPr lang="en-US" altLang="en-US" u="sng" dirty="0"/>
              <a:t>twitter</a:t>
            </a:r>
            <a:r>
              <a:rPr lang="en-US" altLang="en-US" dirty="0"/>
              <a:t> – 10.09%</a:t>
            </a:r>
          </a:p>
          <a:p>
            <a:r>
              <a:rPr lang="en-US" altLang="en-US" dirty="0"/>
              <a:t>You should follow me on twitter </a:t>
            </a:r>
            <a:r>
              <a:rPr lang="en-US" altLang="en-US" u="sng" dirty="0"/>
              <a:t>here</a:t>
            </a:r>
            <a:r>
              <a:rPr lang="en-US" altLang="en-US" dirty="0"/>
              <a:t>… 12.81%</a:t>
            </a:r>
          </a:p>
          <a:p>
            <a:endParaRPr lang="en-US" altLang="en-US" dirty="0"/>
          </a:p>
          <a:p>
            <a:r>
              <a:rPr lang="en-US" altLang="en-US" dirty="0"/>
              <a:t>Follow me – imperative – better </a:t>
            </a:r>
          </a:p>
          <a:p>
            <a:r>
              <a:rPr lang="en-US" altLang="en-US" dirty="0"/>
              <a:t>clearer is better and causes more users to click through. </a:t>
            </a:r>
          </a:p>
          <a:p>
            <a:endParaRPr lang="en-US" altLang="en-US" dirty="0"/>
          </a:p>
          <a:p>
            <a:endParaRPr lang="en-US" altLang="en-US" dirty="0"/>
          </a:p>
        </p:txBody>
      </p:sp>
      <p:sp>
        <p:nvSpPr>
          <p:cNvPr id="2" name="Rectangle 1">
            <a:extLst>
              <a:ext uri="{FF2B5EF4-FFF2-40B4-BE49-F238E27FC236}">
                <a16:creationId xmlns:a16="http://schemas.microsoft.com/office/drawing/2014/main" id="{20C71541-089D-FED0-527A-164957AB9923}"/>
              </a:ext>
            </a:extLst>
          </p:cNvPr>
          <p:cNvSpPr/>
          <p:nvPr/>
        </p:nvSpPr>
        <p:spPr>
          <a:xfrm>
            <a:off x="0" y="6478855"/>
            <a:ext cx="1654620" cy="276999"/>
          </a:xfrm>
          <a:prstGeom prst="rect">
            <a:avLst/>
          </a:prstGeom>
        </p:spPr>
        <p:txBody>
          <a:bodyPr wrap="none">
            <a:spAutoFit/>
          </a:bodyPr>
          <a:lstStyle/>
          <a:p>
            <a:pPr lvl="1"/>
            <a:r>
              <a:rPr lang="en-US" altLang="en-US" sz="1200" i="1" dirty="0">
                <a:hlinkClick r:id="rId3"/>
              </a:rPr>
              <a:t>Scott </a:t>
            </a:r>
            <a:r>
              <a:rPr lang="en-US" altLang="en-US" sz="1200" i="1" dirty="0" err="1">
                <a:hlinkClick r:id="rId3"/>
              </a:rPr>
              <a:t>Klemmor</a:t>
            </a:r>
            <a:endParaRPr lang="en-US" altLang="en-US" sz="1200" i="1" dirty="0"/>
          </a:p>
        </p:txBody>
      </p:sp>
    </p:spTree>
    <p:extLst>
      <p:ext uri="{BB962C8B-B14F-4D97-AF65-F5344CB8AC3E}">
        <p14:creationId xmlns:p14="http://schemas.microsoft.com/office/powerpoint/2010/main" val="120840867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itle 1"/>
          <p:cNvSpPr>
            <a:spLocks noGrp="1"/>
          </p:cNvSpPr>
          <p:nvPr>
            <p:ph type="title"/>
          </p:nvPr>
        </p:nvSpPr>
        <p:spPr>
          <a:xfrm>
            <a:off x="228600" y="228600"/>
            <a:ext cx="8610600" cy="914400"/>
          </a:xfrm>
        </p:spPr>
        <p:txBody>
          <a:bodyPr/>
          <a:lstStyle/>
          <a:p>
            <a:r>
              <a:rPr lang="en-US" altLang="en-US" dirty="0"/>
              <a:t>Principles of running experiments:</a:t>
            </a:r>
            <a:br>
              <a:rPr lang="en-US" altLang="en-US" dirty="0"/>
            </a:br>
            <a:endParaRPr lang="en-US" altLang="en-US" dirty="0"/>
          </a:p>
        </p:txBody>
      </p:sp>
      <p:sp>
        <p:nvSpPr>
          <p:cNvPr id="31747" name="Content Placeholder 2"/>
          <p:cNvSpPr>
            <a:spLocks noGrp="1"/>
          </p:cNvSpPr>
          <p:nvPr>
            <p:ph idx="1"/>
          </p:nvPr>
        </p:nvSpPr>
        <p:spPr/>
        <p:txBody>
          <a:bodyPr/>
          <a:lstStyle/>
          <a:p>
            <a:r>
              <a:rPr lang="en-US" altLang="en-US" sz="2800" dirty="0"/>
              <a:t>50/50 – equal number of people in each condition.  </a:t>
            </a:r>
          </a:p>
          <a:p>
            <a:endParaRPr lang="en-US" altLang="en-US" sz="2800" dirty="0"/>
          </a:p>
          <a:p>
            <a:r>
              <a:rPr lang="en-US" altLang="en-US" sz="2800" dirty="0"/>
              <a:t>Random Assignment:</a:t>
            </a:r>
          </a:p>
          <a:p>
            <a:pPr lvl="1"/>
            <a:r>
              <a:rPr lang="en-US" altLang="en-US" dirty="0"/>
              <a:t>Run both at same time in parallel.  In case one day a week has different problems.  </a:t>
            </a:r>
          </a:p>
          <a:p>
            <a:endParaRPr lang="en-US" altLang="en-US" sz="2400" dirty="0"/>
          </a:p>
        </p:txBody>
      </p:sp>
    </p:spTree>
    <p:extLst>
      <p:ext uri="{BB962C8B-B14F-4D97-AF65-F5344CB8AC3E}">
        <p14:creationId xmlns:p14="http://schemas.microsoft.com/office/powerpoint/2010/main" val="28123046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76200"/>
            <a:ext cx="8763000" cy="1143000"/>
          </a:xfrm>
        </p:spPr>
        <p:txBody>
          <a:bodyPr/>
          <a:lstStyle/>
          <a:p>
            <a:r>
              <a:rPr lang="en-US" dirty="0"/>
              <a:t>Another Example - Obama 2008</a:t>
            </a:r>
          </a:p>
        </p:txBody>
      </p:sp>
      <p:pic>
        <p:nvPicPr>
          <p:cNvPr id="3074" name="Picture 2" descr="Obama Signup Image with image of him and Sign up button" title="Obama Image"/>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685800" y="1295400"/>
            <a:ext cx="7424737" cy="522684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71443432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altLang="en-US" dirty="0"/>
              <a:t>Obama ’08, cont.</a:t>
            </a:r>
          </a:p>
        </p:txBody>
      </p:sp>
      <p:sp>
        <p:nvSpPr>
          <p:cNvPr id="30723" name="Content Placeholder 2"/>
          <p:cNvSpPr>
            <a:spLocks noGrp="1"/>
          </p:cNvSpPr>
          <p:nvPr>
            <p:ph idx="1"/>
          </p:nvPr>
        </p:nvSpPr>
        <p:spPr/>
        <p:txBody>
          <a:bodyPr/>
          <a:lstStyle/>
          <a:p>
            <a:r>
              <a:rPr lang="en-US" altLang="en-US" sz="2400" dirty="0"/>
              <a:t>Obama campaign – Wanted to turn site visitors into subscribers:</a:t>
            </a:r>
          </a:p>
          <a:p>
            <a:r>
              <a:rPr lang="en-US" altLang="en-US" sz="2400" dirty="0"/>
              <a:t>Email can help convert people into donors!</a:t>
            </a:r>
          </a:p>
          <a:p>
            <a:r>
              <a:rPr lang="en-US" altLang="en-US" sz="2400" dirty="0"/>
              <a:t>4 versions of buttons &amp; 6 different media (3 images and 3 videos)</a:t>
            </a:r>
            <a:endParaRPr lang="en-US" sz="2400" dirty="0"/>
          </a:p>
          <a:p>
            <a:r>
              <a:rPr lang="en-US" sz="2400" dirty="0"/>
              <a:t>Tested all combinations</a:t>
            </a:r>
          </a:p>
          <a:p>
            <a:r>
              <a:rPr lang="en-US" sz="2400" dirty="0"/>
              <a:t>Sign-up rate: # who signed up / # saw that particular variation</a:t>
            </a:r>
            <a:endParaRPr lang="en-US" altLang="en-US" sz="2800" dirty="0"/>
          </a:p>
          <a:p>
            <a:pPr marL="0" indent="0">
              <a:buNone/>
            </a:pPr>
            <a:r>
              <a:rPr lang="en-US" sz="2800" dirty="0">
                <a:hlinkClick r:id="rId3"/>
              </a:rPr>
              <a:t>The Experiment</a:t>
            </a:r>
            <a:endParaRPr lang="en-US" altLang="en-US" dirty="0"/>
          </a:p>
        </p:txBody>
      </p:sp>
      <p:pic>
        <p:nvPicPr>
          <p:cNvPr id="1026" name="Picture 2" descr="Join Us Now, Learn More, Sign Up Now, or Sign Up" title="Button Choices Imag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819400" y="4419600"/>
            <a:ext cx="2151152" cy="23857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1202241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5505CA-EAE7-B343-AD5C-83432E937EEF}"/>
              </a:ext>
            </a:extLst>
          </p:cNvPr>
          <p:cNvSpPr>
            <a:spLocks noGrp="1"/>
          </p:cNvSpPr>
          <p:nvPr>
            <p:ph type="title"/>
          </p:nvPr>
        </p:nvSpPr>
        <p:spPr/>
        <p:txBody>
          <a:bodyPr/>
          <a:lstStyle/>
          <a:p>
            <a:r>
              <a:rPr lang="en-US" dirty="0"/>
              <a:t>Video/</a:t>
            </a:r>
            <a:r>
              <a:rPr lang="en-US"/>
              <a:t>Image combinations</a:t>
            </a:r>
          </a:p>
        </p:txBody>
      </p:sp>
      <p:pic>
        <p:nvPicPr>
          <p:cNvPr id="5" name="Content Placeholder 4" descr="3 Images and 3 videos" title="Media Choices Obama">
            <a:extLst>
              <a:ext uri="{FF2B5EF4-FFF2-40B4-BE49-F238E27FC236}">
                <a16:creationId xmlns:a16="http://schemas.microsoft.com/office/drawing/2014/main" id="{B0D4607C-BEB5-E244-9B93-239413456F69}"/>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28600" y="1495167"/>
            <a:ext cx="8605474" cy="4876800"/>
          </a:xfrm>
        </p:spPr>
      </p:pic>
    </p:spTree>
    <p:extLst>
      <p:ext uri="{BB962C8B-B14F-4D97-AF65-F5344CB8AC3E}">
        <p14:creationId xmlns:p14="http://schemas.microsoft.com/office/powerpoint/2010/main" val="227185166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p:cNvSpPr>
            <a:spLocks noGrp="1"/>
          </p:cNvSpPr>
          <p:nvPr>
            <p:ph type="title"/>
          </p:nvPr>
        </p:nvSpPr>
        <p:spPr>
          <a:xfrm>
            <a:off x="228600" y="76200"/>
            <a:ext cx="8153400" cy="1143000"/>
          </a:xfrm>
        </p:spPr>
        <p:txBody>
          <a:bodyPr/>
          <a:lstStyle/>
          <a:p>
            <a:r>
              <a:rPr lang="en-US" altLang="en-US" dirty="0"/>
              <a:t>Do you like my interface? </a:t>
            </a:r>
          </a:p>
        </p:txBody>
      </p:sp>
      <p:sp>
        <p:nvSpPr>
          <p:cNvPr id="18435" name="Content Placeholder 2"/>
          <p:cNvSpPr>
            <a:spLocks noGrp="1"/>
          </p:cNvSpPr>
          <p:nvPr>
            <p:ph idx="1"/>
          </p:nvPr>
        </p:nvSpPr>
        <p:spPr/>
        <p:txBody>
          <a:bodyPr/>
          <a:lstStyle/>
          <a:p>
            <a:r>
              <a:rPr lang="en-US" altLang="en-US" sz="2800" dirty="0"/>
              <a:t>Is interface x better than y?” </a:t>
            </a:r>
          </a:p>
          <a:p>
            <a:pPr marL="0" indent="0">
              <a:buNone/>
            </a:pPr>
            <a:r>
              <a:rPr lang="en-US" altLang="en-US" sz="2800" dirty="0"/>
              <a:t>That’s better than “Is Interface x good?”</a:t>
            </a:r>
          </a:p>
          <a:p>
            <a:pPr marL="0" indent="0">
              <a:buNone/>
            </a:pPr>
            <a:endParaRPr lang="en-US" altLang="en-US" sz="2800" dirty="0"/>
          </a:p>
          <a:p>
            <a:pPr marL="0" indent="0">
              <a:buNone/>
            </a:pPr>
            <a:endParaRPr lang="en-US" altLang="en-US" sz="2800" dirty="0"/>
          </a:p>
          <a:p>
            <a:pPr marL="0" indent="0">
              <a:lnSpc>
                <a:spcPct val="90000"/>
              </a:lnSpc>
              <a:buNone/>
            </a:pPr>
            <a:r>
              <a:rPr lang="en-US" altLang="en-US" sz="2800" dirty="0"/>
              <a:t>Sometimes: </a:t>
            </a:r>
          </a:p>
          <a:p>
            <a:pPr lvl="1">
              <a:lnSpc>
                <a:spcPct val="90000"/>
              </a:lnSpc>
            </a:pPr>
            <a:r>
              <a:rPr lang="en-US" altLang="en-US" sz="2400" b="1" dirty="0">
                <a:solidFill>
                  <a:srgbClr val="FF0000"/>
                </a:solidFill>
              </a:rPr>
              <a:t>it depends</a:t>
            </a:r>
            <a:r>
              <a:rPr lang="en-US" altLang="en-US" sz="2400" dirty="0">
                <a:solidFill>
                  <a:srgbClr val="FF0000"/>
                </a:solidFill>
              </a:rPr>
              <a:t> –</a:t>
            </a:r>
            <a:r>
              <a:rPr lang="en-US" altLang="en-US" sz="2400" dirty="0"/>
              <a:t> May be better for some things but worse for other things. </a:t>
            </a:r>
          </a:p>
          <a:p>
            <a:pPr marL="457200" lvl="1" indent="0">
              <a:lnSpc>
                <a:spcPct val="90000"/>
              </a:lnSpc>
              <a:buNone/>
            </a:pPr>
            <a:r>
              <a:rPr lang="en-US" altLang="en-US" sz="2400" dirty="0"/>
              <a:t>Example: Tablet – good for reading/web browsing/pictures. Not as good for typing a novel. </a:t>
            </a:r>
          </a:p>
          <a:p>
            <a:pPr marL="0" indent="0">
              <a:buNone/>
            </a:pPr>
            <a:endParaRPr lang="en-US" altLang="en-US" dirty="0"/>
          </a:p>
          <a:p>
            <a:endParaRPr lang="en-US" altLang="en-US" dirty="0"/>
          </a:p>
          <a:p>
            <a:endParaRPr lang="en-US" altLang="en-US" dirty="0"/>
          </a:p>
        </p:txBody>
      </p:sp>
      <p:sp>
        <p:nvSpPr>
          <p:cNvPr id="4" name="Rectangle 3">
            <a:extLst>
              <a:ext uri="{FF2B5EF4-FFF2-40B4-BE49-F238E27FC236}">
                <a16:creationId xmlns:a16="http://schemas.microsoft.com/office/drawing/2014/main" id="{D84B7580-2857-9B4C-8C59-B344E8E179B7}"/>
              </a:ext>
            </a:extLst>
          </p:cNvPr>
          <p:cNvSpPr/>
          <p:nvPr/>
        </p:nvSpPr>
        <p:spPr>
          <a:xfrm>
            <a:off x="0" y="6478855"/>
            <a:ext cx="1654620" cy="276999"/>
          </a:xfrm>
          <a:prstGeom prst="rect">
            <a:avLst/>
          </a:prstGeom>
        </p:spPr>
        <p:txBody>
          <a:bodyPr wrap="none">
            <a:spAutoFit/>
          </a:bodyPr>
          <a:lstStyle/>
          <a:p>
            <a:pPr lvl="1"/>
            <a:r>
              <a:rPr lang="en-US" altLang="en-US" sz="1200" i="1" dirty="0">
                <a:hlinkClick r:id="rId3"/>
              </a:rPr>
              <a:t>Scott </a:t>
            </a:r>
            <a:r>
              <a:rPr lang="en-US" altLang="en-US" sz="1200" i="1" dirty="0" err="1">
                <a:hlinkClick r:id="rId3"/>
              </a:rPr>
              <a:t>Klemmor</a:t>
            </a:r>
            <a:endParaRPr lang="en-US" altLang="en-US" sz="1200" i="1" dirty="0"/>
          </a:p>
        </p:txBody>
      </p:sp>
    </p:spTree>
    <p:extLst>
      <p:ext uri="{BB962C8B-B14F-4D97-AF65-F5344CB8AC3E}">
        <p14:creationId xmlns:p14="http://schemas.microsoft.com/office/powerpoint/2010/main" val="156544649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D7AA9A-4C5E-7C4D-8E5E-9EC30C1F6824}"/>
              </a:ext>
            </a:extLst>
          </p:cNvPr>
          <p:cNvSpPr>
            <a:spLocks noGrp="1"/>
          </p:cNvSpPr>
          <p:nvPr>
            <p:ph type="title"/>
          </p:nvPr>
        </p:nvSpPr>
        <p:spPr/>
        <p:txBody>
          <a:bodyPr/>
          <a:lstStyle/>
          <a:p>
            <a:r>
              <a:rPr lang="en-US" dirty="0"/>
              <a:t>Video Options</a:t>
            </a:r>
          </a:p>
        </p:txBody>
      </p:sp>
      <p:sp>
        <p:nvSpPr>
          <p:cNvPr id="3" name="Content Placeholder 2">
            <a:extLst>
              <a:ext uri="{FF2B5EF4-FFF2-40B4-BE49-F238E27FC236}">
                <a16:creationId xmlns:a16="http://schemas.microsoft.com/office/drawing/2014/main" id="{2728D6B8-C8E1-3543-8A94-46574BF16492}"/>
              </a:ext>
            </a:extLst>
          </p:cNvPr>
          <p:cNvSpPr>
            <a:spLocks noGrp="1"/>
          </p:cNvSpPr>
          <p:nvPr>
            <p:ph idx="1"/>
          </p:nvPr>
        </p:nvSpPr>
        <p:spPr/>
        <p:txBody>
          <a:bodyPr/>
          <a:lstStyle/>
          <a:p>
            <a:r>
              <a:rPr lang="en-US" dirty="0"/>
              <a:t>Barak’s video: </a:t>
            </a:r>
            <a:r>
              <a:rPr lang="en-US" dirty="0">
                <a:hlinkClick r:id="rId3"/>
              </a:rPr>
              <a:t>https://videopress.com/v/cBvFxm8E</a:t>
            </a:r>
            <a:endParaRPr lang="en-US" dirty="0"/>
          </a:p>
          <a:p>
            <a:endParaRPr lang="en-US" dirty="0"/>
          </a:p>
          <a:p>
            <a:r>
              <a:rPr lang="en-US" dirty="0"/>
              <a:t>Springfield Video: </a:t>
            </a:r>
            <a:r>
              <a:rPr lang="en-US" dirty="0">
                <a:hlinkClick r:id="rId4"/>
              </a:rPr>
              <a:t>https://videopress.com/v/079hUYvM</a:t>
            </a:r>
            <a:endParaRPr lang="en-US" dirty="0"/>
          </a:p>
          <a:p>
            <a:endParaRPr lang="en-US" dirty="0"/>
          </a:p>
          <a:p>
            <a:r>
              <a:rPr lang="en-US" dirty="0"/>
              <a:t>Sam’s Video: </a:t>
            </a:r>
          </a:p>
          <a:p>
            <a:pPr marL="0" indent="0">
              <a:buNone/>
            </a:pPr>
            <a:r>
              <a:rPr lang="en-US" dirty="0">
                <a:hlinkClick r:id="rId5"/>
              </a:rPr>
              <a:t>https://videopress.com/v/sNzmO0TR</a:t>
            </a:r>
            <a:endParaRPr lang="en-US" dirty="0"/>
          </a:p>
          <a:p>
            <a:pPr marL="0" indent="0">
              <a:buNone/>
            </a:pPr>
            <a:endParaRPr lang="en-US" dirty="0"/>
          </a:p>
        </p:txBody>
      </p:sp>
    </p:spTree>
    <p:extLst>
      <p:ext uri="{BB962C8B-B14F-4D97-AF65-F5344CB8AC3E}">
        <p14:creationId xmlns:p14="http://schemas.microsoft.com/office/powerpoint/2010/main" val="163404774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Results – Obama ‘08</a:t>
            </a:r>
          </a:p>
        </p:txBody>
      </p:sp>
      <p:sp>
        <p:nvSpPr>
          <p:cNvPr id="3" name="Content Placeholder 2"/>
          <p:cNvSpPr>
            <a:spLocks noGrp="1"/>
          </p:cNvSpPr>
          <p:nvPr>
            <p:ph idx="1"/>
          </p:nvPr>
        </p:nvSpPr>
        <p:spPr/>
        <p:txBody>
          <a:bodyPr/>
          <a:lstStyle/>
          <a:p>
            <a:r>
              <a:rPr lang="en-US" sz="2400" dirty="0"/>
              <a:t>Before the experiment, the campaign staff favored “Sam’s Video” (the last one shown on the previous slide website). </a:t>
            </a:r>
          </a:p>
          <a:p>
            <a:r>
              <a:rPr lang="en-US" sz="2400" dirty="0"/>
              <a:t>Using it would have been a huge mistake since it turns out that all of the videos did worse than all of the images.</a:t>
            </a:r>
          </a:p>
        </p:txBody>
      </p:sp>
      <p:pic>
        <p:nvPicPr>
          <p:cNvPr id="4098" name="Picture 2" descr="Sign Up rate for buttons and images and videos" title="Sign Up rate for buttons and images and video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55847" y="3048000"/>
            <a:ext cx="6832305" cy="3352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22443758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6B094B-9BF9-A041-BE6F-31503B298960}"/>
              </a:ext>
            </a:extLst>
          </p:cNvPr>
          <p:cNvSpPr>
            <a:spLocks noGrp="1"/>
          </p:cNvSpPr>
          <p:nvPr>
            <p:ph type="title"/>
          </p:nvPr>
        </p:nvSpPr>
        <p:spPr/>
        <p:txBody>
          <a:bodyPr/>
          <a:lstStyle/>
          <a:p>
            <a:r>
              <a:rPr lang="en-US" dirty="0"/>
              <a:t>Winning Combination</a:t>
            </a:r>
          </a:p>
        </p:txBody>
      </p:sp>
      <p:sp>
        <p:nvSpPr>
          <p:cNvPr id="5" name="Rectangle 4">
            <a:extLst>
              <a:ext uri="{FF2B5EF4-FFF2-40B4-BE49-F238E27FC236}">
                <a16:creationId xmlns:a16="http://schemas.microsoft.com/office/drawing/2014/main" id="{86A7C4A0-F859-034C-9C48-057C24CD404D}"/>
              </a:ext>
            </a:extLst>
          </p:cNvPr>
          <p:cNvSpPr/>
          <p:nvPr/>
        </p:nvSpPr>
        <p:spPr>
          <a:xfrm>
            <a:off x="228600" y="1447800"/>
            <a:ext cx="8153400" cy="1200329"/>
          </a:xfrm>
          <a:prstGeom prst="rect">
            <a:avLst/>
          </a:prstGeom>
        </p:spPr>
        <p:txBody>
          <a:bodyPr wrap="square">
            <a:spAutoFit/>
          </a:bodyPr>
          <a:lstStyle/>
          <a:p>
            <a:pPr marL="342900" indent="-342900">
              <a:buFont typeface="Arial" panose="020B0604020202020204" pitchFamily="34" charset="0"/>
              <a:buChar char="•"/>
            </a:pPr>
            <a:r>
              <a:rPr lang="en-US" sz="2400" dirty="0">
                <a:latin typeface="+mj-lt"/>
              </a:rPr>
              <a:t>The winning variation had a sign-up rate of 11.6%. The original page had a rate of 8.26%. That’s an improvement of 40.6%.</a:t>
            </a:r>
          </a:p>
        </p:txBody>
      </p:sp>
      <p:pic>
        <p:nvPicPr>
          <p:cNvPr id="4" name="Picture 2" descr="Combination Sign up Rate" title="Combination Sign up Rate">
            <a:extLst>
              <a:ext uri="{FF2B5EF4-FFF2-40B4-BE49-F238E27FC236}">
                <a16:creationId xmlns:a16="http://schemas.microsoft.com/office/drawing/2014/main" id="{19B4ACC9-1BD4-BA43-B886-A23AD6656002}"/>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457200" y="2704754"/>
            <a:ext cx="8331662" cy="415324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3215823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Results – Obama ’08 cont.</a:t>
            </a:r>
          </a:p>
        </p:txBody>
      </p:sp>
      <p:sp>
        <p:nvSpPr>
          <p:cNvPr id="3" name="Content Placeholder 2"/>
          <p:cNvSpPr>
            <a:spLocks noGrp="1"/>
          </p:cNvSpPr>
          <p:nvPr>
            <p:ph idx="1"/>
          </p:nvPr>
        </p:nvSpPr>
        <p:spPr/>
        <p:txBody>
          <a:bodyPr/>
          <a:lstStyle/>
          <a:p>
            <a:r>
              <a:rPr lang="en-US" sz="2400" dirty="0"/>
              <a:t>10 Million signed up. It would have been 7,120,000. </a:t>
            </a:r>
          </a:p>
          <a:p>
            <a:r>
              <a:rPr lang="en-US" sz="2400" dirty="0"/>
              <a:t>That’s a difference of 2,880,000 they can email.</a:t>
            </a:r>
          </a:p>
          <a:p>
            <a:r>
              <a:rPr lang="en-US" sz="2400" dirty="0"/>
              <a:t>10% of those emailed volunteer, that’s a difference of 288,000 volunteers.</a:t>
            </a:r>
          </a:p>
          <a:p>
            <a:r>
              <a:rPr lang="en-US" sz="2400" dirty="0"/>
              <a:t>On average each email donates $21. 21 X 2,880,000 is a little over 60,000,000.</a:t>
            </a:r>
          </a:p>
          <a:p>
            <a:r>
              <a:rPr lang="en-US" sz="2400" dirty="0"/>
              <a:t>This is a difference of an additional </a:t>
            </a:r>
            <a:r>
              <a:rPr lang="en-US" sz="2400" b="1" dirty="0">
                <a:solidFill>
                  <a:srgbClr val="FF0000"/>
                </a:solidFill>
              </a:rPr>
              <a:t>$60 million </a:t>
            </a:r>
            <a:r>
              <a:rPr lang="en-US" sz="2400" dirty="0"/>
              <a:t>in donations.</a:t>
            </a:r>
          </a:p>
        </p:txBody>
      </p:sp>
    </p:spTree>
    <p:extLst>
      <p:ext uri="{BB962C8B-B14F-4D97-AF65-F5344CB8AC3E}">
        <p14:creationId xmlns:p14="http://schemas.microsoft.com/office/powerpoint/2010/main" val="274358468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Winner</a:t>
            </a:r>
          </a:p>
        </p:txBody>
      </p:sp>
      <p:sp>
        <p:nvSpPr>
          <p:cNvPr id="3" name="Content Placeholder 2"/>
          <p:cNvSpPr>
            <a:spLocks noGrp="1"/>
          </p:cNvSpPr>
          <p:nvPr>
            <p:ph idx="1"/>
          </p:nvPr>
        </p:nvSpPr>
        <p:spPr/>
        <p:txBody>
          <a:bodyPr/>
          <a:lstStyle/>
          <a:p>
            <a:endParaRPr lang="en-US" dirty="0"/>
          </a:p>
        </p:txBody>
      </p:sp>
      <p:pic>
        <p:nvPicPr>
          <p:cNvPr id="2050" name="Picture 2" descr="Family Image + Learn More" title="Winning Imag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66800" y="1165746"/>
            <a:ext cx="6356350" cy="569225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50003332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3D537B-B6A2-9958-E198-71C8C14D8261}"/>
              </a:ext>
            </a:extLst>
          </p:cNvPr>
          <p:cNvSpPr>
            <a:spLocks noGrp="1"/>
          </p:cNvSpPr>
          <p:nvPr>
            <p:ph type="title"/>
          </p:nvPr>
        </p:nvSpPr>
        <p:spPr>
          <a:xfrm>
            <a:off x="228600" y="76200"/>
            <a:ext cx="8686800" cy="1143000"/>
          </a:xfrm>
        </p:spPr>
        <p:txBody>
          <a:bodyPr/>
          <a:lstStyle/>
          <a:p>
            <a:r>
              <a:rPr lang="en-US" dirty="0"/>
              <a:t>Class Activity: Plan an Experiment</a:t>
            </a:r>
          </a:p>
        </p:txBody>
      </p:sp>
      <p:sp>
        <p:nvSpPr>
          <p:cNvPr id="3" name="Content Placeholder 2">
            <a:extLst>
              <a:ext uri="{FF2B5EF4-FFF2-40B4-BE49-F238E27FC236}">
                <a16:creationId xmlns:a16="http://schemas.microsoft.com/office/drawing/2014/main" id="{4CCD67D3-3589-E682-DD59-76992F114C51}"/>
              </a:ext>
            </a:extLst>
          </p:cNvPr>
          <p:cNvSpPr>
            <a:spLocks noGrp="1"/>
          </p:cNvSpPr>
          <p:nvPr>
            <p:ph idx="1"/>
          </p:nvPr>
        </p:nvSpPr>
        <p:spPr/>
        <p:txBody>
          <a:bodyPr/>
          <a:lstStyle/>
          <a:p>
            <a:r>
              <a:rPr lang="en-US" sz="2400" dirty="0">
                <a:latin typeface="Calibri" panose="020F0502020204030204" pitchFamily="34" charset="0"/>
                <a:cs typeface="Calibri" panose="020F0502020204030204" pitchFamily="34" charset="0"/>
              </a:rPr>
              <a:t>Groups of 4-5:</a:t>
            </a:r>
          </a:p>
          <a:p>
            <a:pPr lvl="1"/>
            <a:r>
              <a:rPr lang="en-US" sz="2000" dirty="0">
                <a:latin typeface="Calibri" panose="020F0502020204030204" pitchFamily="34" charset="0"/>
                <a:cs typeface="Calibri" panose="020F0502020204030204" pitchFamily="34" charset="0"/>
              </a:rPr>
              <a:t>What is your </a:t>
            </a:r>
            <a:r>
              <a:rPr lang="en-US" sz="2000" dirty="0">
                <a:solidFill>
                  <a:srgbClr val="0070C0"/>
                </a:solidFill>
                <a:latin typeface="Calibri" panose="020F0502020204030204" pitchFamily="34" charset="0"/>
                <a:cs typeface="Calibri" panose="020F0502020204030204" pitchFamily="34" charset="0"/>
              </a:rPr>
              <a:t>hypothesis</a:t>
            </a:r>
          </a:p>
          <a:p>
            <a:pPr lvl="1"/>
            <a:r>
              <a:rPr lang="en-US" sz="2000" kern="100" dirty="0">
                <a:effectLst/>
                <a:latin typeface="Calibri" panose="020F0502020204030204" pitchFamily="34" charset="0"/>
                <a:ea typeface="Aptos" panose="020B0004020202020204" pitchFamily="34" charset="0"/>
                <a:cs typeface="Calibri" panose="020F0502020204030204" pitchFamily="34" charset="0"/>
              </a:rPr>
              <a:t>Who are your </a:t>
            </a:r>
            <a:r>
              <a:rPr lang="en-US" sz="2000" kern="100" dirty="0">
                <a:solidFill>
                  <a:srgbClr val="0070C0"/>
                </a:solidFill>
                <a:effectLst/>
                <a:latin typeface="Calibri" panose="020F0502020204030204" pitchFamily="34" charset="0"/>
                <a:ea typeface="Aptos" panose="020B0004020202020204" pitchFamily="34" charset="0"/>
                <a:cs typeface="Calibri" panose="020F0502020204030204" pitchFamily="34" charset="0"/>
              </a:rPr>
              <a:t>participants</a:t>
            </a:r>
            <a:r>
              <a:rPr lang="en-US" sz="2000" kern="100" dirty="0">
                <a:effectLst/>
                <a:latin typeface="Calibri" panose="020F0502020204030204" pitchFamily="34" charset="0"/>
                <a:ea typeface="Aptos" panose="020B0004020202020204" pitchFamily="34" charset="0"/>
                <a:cs typeface="Calibri" panose="020F0502020204030204" pitchFamily="34" charset="0"/>
              </a:rPr>
              <a:t>?</a:t>
            </a:r>
          </a:p>
          <a:p>
            <a:pPr lvl="1"/>
            <a:r>
              <a:rPr lang="en-US" sz="2000" kern="100" dirty="0">
                <a:latin typeface="Calibri" panose="020F0502020204030204" pitchFamily="34" charset="0"/>
                <a:ea typeface="Aptos" panose="020B0004020202020204" pitchFamily="34" charset="0"/>
                <a:cs typeface="Calibri" panose="020F0502020204030204" pitchFamily="34" charset="0"/>
              </a:rPr>
              <a:t>What is your </a:t>
            </a:r>
            <a:r>
              <a:rPr lang="en-US" sz="2000" kern="100" dirty="0">
                <a:solidFill>
                  <a:srgbClr val="0070C0"/>
                </a:solidFill>
                <a:latin typeface="Calibri" panose="020F0502020204030204" pitchFamily="34" charset="0"/>
                <a:ea typeface="Aptos" panose="020B0004020202020204" pitchFamily="34" charset="0"/>
                <a:cs typeface="Calibri" panose="020F0502020204030204" pitchFamily="34" charset="0"/>
              </a:rPr>
              <a:t>independent variable</a:t>
            </a:r>
            <a:r>
              <a:rPr lang="en-US" sz="2000" kern="100" dirty="0">
                <a:latin typeface="Calibri" panose="020F0502020204030204" pitchFamily="34" charset="0"/>
                <a:ea typeface="Aptos" panose="020B0004020202020204" pitchFamily="34" charset="0"/>
                <a:cs typeface="Calibri" panose="020F0502020204030204" pitchFamily="34" charset="0"/>
              </a:rPr>
              <a:t>? </a:t>
            </a:r>
          </a:p>
          <a:p>
            <a:pPr lvl="1"/>
            <a:r>
              <a:rPr lang="en-US" sz="2000" kern="100" dirty="0">
                <a:effectLst/>
                <a:latin typeface="Calibri" panose="020F0502020204030204" pitchFamily="34" charset="0"/>
                <a:ea typeface="Aptos" panose="020B0004020202020204" pitchFamily="34" charset="0"/>
                <a:cs typeface="Calibri" panose="020F0502020204030204" pitchFamily="34" charset="0"/>
              </a:rPr>
              <a:t>What are your </a:t>
            </a:r>
            <a:r>
              <a:rPr lang="en-US" sz="2000" kern="100" dirty="0">
                <a:solidFill>
                  <a:srgbClr val="0070C0"/>
                </a:solidFill>
                <a:effectLst/>
                <a:latin typeface="Calibri" panose="020F0502020204030204" pitchFamily="34" charset="0"/>
                <a:ea typeface="Aptos" panose="020B0004020202020204" pitchFamily="34" charset="0"/>
                <a:cs typeface="Calibri" panose="020F0502020204030204" pitchFamily="34" charset="0"/>
              </a:rPr>
              <a:t>dependent variables</a:t>
            </a:r>
            <a:r>
              <a:rPr lang="en-US" sz="2000" kern="100" dirty="0">
                <a:effectLst/>
                <a:latin typeface="Calibri" panose="020F0502020204030204" pitchFamily="34" charset="0"/>
                <a:ea typeface="Aptos" panose="020B0004020202020204" pitchFamily="34" charset="0"/>
                <a:cs typeface="Calibri" panose="020F0502020204030204" pitchFamily="34" charset="0"/>
              </a:rPr>
              <a:t>?</a:t>
            </a:r>
          </a:p>
          <a:p>
            <a:pPr lvl="1"/>
            <a:r>
              <a:rPr lang="en-US" sz="2000" kern="100" dirty="0">
                <a:latin typeface="Calibri" panose="020F0502020204030204" pitchFamily="34" charset="0"/>
                <a:ea typeface="Aptos" panose="020B0004020202020204" pitchFamily="34" charset="0"/>
                <a:cs typeface="Calibri" panose="020F0502020204030204" pitchFamily="34" charset="0"/>
              </a:rPr>
              <a:t>Is there a </a:t>
            </a:r>
            <a:r>
              <a:rPr lang="en-US" sz="2000" kern="100" dirty="0">
                <a:solidFill>
                  <a:srgbClr val="0070C0"/>
                </a:solidFill>
                <a:latin typeface="Calibri" panose="020F0502020204030204" pitchFamily="34" charset="0"/>
                <a:ea typeface="Aptos" panose="020B0004020202020204" pitchFamily="34" charset="0"/>
                <a:cs typeface="Calibri" panose="020F0502020204030204" pitchFamily="34" charset="0"/>
              </a:rPr>
              <a:t>control group</a:t>
            </a:r>
            <a:r>
              <a:rPr lang="en-US" sz="2000" kern="100" dirty="0">
                <a:latin typeface="Calibri" panose="020F0502020204030204" pitchFamily="34" charset="0"/>
                <a:ea typeface="Aptos" panose="020B0004020202020204" pitchFamily="34" charset="0"/>
                <a:cs typeface="Calibri" panose="020F0502020204030204" pitchFamily="34" charset="0"/>
              </a:rPr>
              <a:t>? </a:t>
            </a:r>
          </a:p>
          <a:p>
            <a:pPr lvl="1"/>
            <a:r>
              <a:rPr lang="en-US" sz="2000" kern="100" dirty="0">
                <a:solidFill>
                  <a:srgbClr val="0070C0"/>
                </a:solidFill>
                <a:effectLst/>
                <a:latin typeface="Calibri" panose="020F0502020204030204" pitchFamily="34" charset="0"/>
                <a:ea typeface="Aptos" panose="020B0004020202020204" pitchFamily="34" charset="0"/>
                <a:cs typeface="Calibri" panose="020F0502020204030204" pitchFamily="34" charset="0"/>
              </a:rPr>
              <a:t>Between subject or within-subject design</a:t>
            </a:r>
            <a:r>
              <a:rPr lang="en-US" sz="2000" kern="100" dirty="0">
                <a:effectLst/>
                <a:latin typeface="Calibri" panose="020F0502020204030204" pitchFamily="34" charset="0"/>
                <a:ea typeface="Aptos" panose="020B0004020202020204" pitchFamily="34" charset="0"/>
                <a:cs typeface="Calibri" panose="020F0502020204030204" pitchFamily="34" charset="0"/>
              </a:rPr>
              <a:t>?</a:t>
            </a:r>
          </a:p>
          <a:p>
            <a:pPr lvl="1"/>
            <a:r>
              <a:rPr lang="en-US" sz="2000" kern="100" dirty="0">
                <a:latin typeface="Calibri" panose="020F0502020204030204" pitchFamily="34" charset="0"/>
                <a:ea typeface="Aptos" panose="020B0004020202020204" pitchFamily="34" charset="0"/>
                <a:cs typeface="Calibri" panose="020F0502020204030204" pitchFamily="34" charset="0"/>
              </a:rPr>
              <a:t>Describe the </a:t>
            </a:r>
            <a:r>
              <a:rPr lang="en-US" sz="2000" kern="100" dirty="0">
                <a:solidFill>
                  <a:srgbClr val="0070C0"/>
                </a:solidFill>
                <a:latin typeface="Calibri" panose="020F0502020204030204" pitchFamily="34" charset="0"/>
                <a:ea typeface="Aptos" panose="020B0004020202020204" pitchFamily="34" charset="0"/>
                <a:cs typeface="Calibri" panose="020F0502020204030204" pitchFamily="34" charset="0"/>
              </a:rPr>
              <a:t>experiment</a:t>
            </a:r>
          </a:p>
          <a:p>
            <a:r>
              <a:rPr lang="en-US" sz="2400" kern="100" dirty="0">
                <a:effectLst/>
                <a:latin typeface="Calibri" panose="020F0502020204030204" pitchFamily="34" charset="0"/>
                <a:ea typeface="Aptos" panose="020B0004020202020204" pitchFamily="34" charset="0"/>
                <a:cs typeface="Calibri" panose="020F0502020204030204" pitchFamily="34" charset="0"/>
              </a:rPr>
              <a:t>Topic Examples: </a:t>
            </a:r>
          </a:p>
          <a:p>
            <a:pPr lvl="1"/>
            <a:r>
              <a:rPr lang="en-US" sz="2000" kern="100" dirty="0">
                <a:effectLst/>
                <a:latin typeface="Calibri" panose="020F0502020204030204" pitchFamily="34" charset="0"/>
                <a:ea typeface="Aptos" panose="020B0004020202020204" pitchFamily="34" charset="0"/>
                <a:cs typeface="Calibri" panose="020F0502020204030204" pitchFamily="34" charset="0"/>
              </a:rPr>
              <a:t>Which flavor M&amp;M is better?</a:t>
            </a:r>
          </a:p>
          <a:p>
            <a:pPr lvl="1"/>
            <a:r>
              <a:rPr lang="en-US" sz="2000" kern="100" dirty="0">
                <a:effectLst/>
                <a:latin typeface="Calibri" panose="020F0502020204030204" pitchFamily="34" charset="0"/>
                <a:ea typeface="Aptos" panose="020B0004020202020204" pitchFamily="34" charset="0"/>
                <a:cs typeface="Calibri" panose="020F0502020204030204" pitchFamily="34" charset="0"/>
              </a:rPr>
              <a:t>Does music help me study better?</a:t>
            </a:r>
          </a:p>
          <a:p>
            <a:pPr lvl="1"/>
            <a:r>
              <a:rPr lang="en-US" sz="2000" kern="100" dirty="0">
                <a:effectLst/>
                <a:latin typeface="Calibri" panose="020F0502020204030204" pitchFamily="34" charset="0"/>
                <a:ea typeface="Aptos" panose="020B0004020202020204" pitchFamily="34" charset="0"/>
                <a:cs typeface="Calibri" panose="020F0502020204030204" pitchFamily="34" charset="0"/>
              </a:rPr>
              <a:t>Does Caffeine really work?</a:t>
            </a:r>
          </a:p>
          <a:p>
            <a:r>
              <a:rPr lang="en-US" sz="2400" i="1" kern="100" dirty="0">
                <a:solidFill>
                  <a:srgbClr val="0070C0"/>
                </a:solidFill>
                <a:latin typeface="Calibri" panose="020F0502020204030204" pitchFamily="34" charset="0"/>
                <a:ea typeface="Aptos" panose="020B0004020202020204" pitchFamily="34" charset="0"/>
                <a:cs typeface="Calibri" panose="020F0502020204030204" pitchFamily="34" charset="0"/>
              </a:rPr>
              <a:t>You will present to the class</a:t>
            </a:r>
            <a:endParaRPr lang="en-US" sz="2400" i="1" kern="100" dirty="0">
              <a:solidFill>
                <a:srgbClr val="0070C0"/>
              </a:solidFill>
              <a:effectLst/>
              <a:latin typeface="Calibri" panose="020F0502020204030204" pitchFamily="34" charset="0"/>
              <a:ea typeface="Aptos" panose="020B0004020202020204" pitchFamily="34" charset="0"/>
              <a:cs typeface="Calibri" panose="020F0502020204030204" pitchFamily="34" charset="0"/>
            </a:endParaRPr>
          </a:p>
          <a:p>
            <a:pPr marL="457200" lvl="1" indent="0">
              <a:buNone/>
            </a:pPr>
            <a:endParaRPr lang="en-US" sz="2000" kern="100" dirty="0">
              <a:effectLst/>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394837551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a:xfrm>
            <a:off x="228600" y="76200"/>
            <a:ext cx="8686800" cy="1143000"/>
          </a:xfrm>
        </p:spPr>
        <p:txBody>
          <a:bodyPr/>
          <a:lstStyle/>
          <a:p>
            <a:r>
              <a:rPr lang="en-US" altLang="en-US" sz="3600" dirty="0"/>
              <a:t>Controlled Laboratory Experiment</a:t>
            </a:r>
          </a:p>
        </p:txBody>
      </p:sp>
      <p:sp>
        <p:nvSpPr>
          <p:cNvPr id="10243" name="Rectangle 3"/>
          <p:cNvSpPr>
            <a:spLocks noGrp="1"/>
          </p:cNvSpPr>
          <p:nvPr>
            <p:ph type="body" idx="1"/>
          </p:nvPr>
        </p:nvSpPr>
        <p:spPr>
          <a:xfrm>
            <a:off x="228600" y="1403350"/>
            <a:ext cx="8686800" cy="5454650"/>
          </a:xfrm>
        </p:spPr>
        <p:txBody>
          <a:bodyPr/>
          <a:lstStyle/>
          <a:p>
            <a:pPr>
              <a:lnSpc>
                <a:spcPct val="90000"/>
              </a:lnSpc>
            </a:pPr>
            <a:r>
              <a:rPr lang="en-US" altLang="en-US" dirty="0"/>
              <a:t>Controlled Experiment: </a:t>
            </a:r>
          </a:p>
          <a:p>
            <a:pPr lvl="1">
              <a:lnSpc>
                <a:spcPct val="90000"/>
              </a:lnSpc>
            </a:pPr>
            <a:r>
              <a:rPr lang="en-US" altLang="en-US" dirty="0"/>
              <a:t>Powerful method of evaluating a design.  </a:t>
            </a:r>
          </a:p>
          <a:p>
            <a:pPr lvl="1">
              <a:defRPr/>
            </a:pPr>
            <a:r>
              <a:rPr lang="en-US" altLang="en-US" dirty="0"/>
              <a:t>Users are taken out of their normal work environment to take part in controlled tests often in a special laboratory.</a:t>
            </a:r>
          </a:p>
          <a:p>
            <a:pPr lvl="1">
              <a:defRPr/>
            </a:pPr>
            <a:r>
              <a:rPr lang="en-US" altLang="en-US" dirty="0"/>
              <a:t>Useful for evaluation of specific interface features.  </a:t>
            </a:r>
          </a:p>
          <a:p>
            <a:pPr lvl="1">
              <a:defRPr/>
            </a:pPr>
            <a:r>
              <a:rPr lang="en-US" altLang="en-US" dirty="0"/>
              <a:t>Taking 2 or more conditions and comparing them.  Learning which option is the more effective one for the user experience you seek.</a:t>
            </a:r>
          </a:p>
          <a:p>
            <a:pPr marL="381000" indent="-381000">
              <a:buFont typeface="Arial" charset="0"/>
              <a:buNone/>
              <a:defRPr/>
            </a:pPr>
            <a:r>
              <a:rPr lang="en-US" altLang="en-US" sz="2800" dirty="0"/>
              <a:t>	</a:t>
            </a:r>
            <a:endParaRPr lang="en-US" altLang="en-US" sz="2400" dirty="0"/>
          </a:p>
        </p:txBody>
      </p:sp>
    </p:spTree>
    <p:extLst>
      <p:ext uri="{BB962C8B-B14F-4D97-AF65-F5344CB8AC3E}">
        <p14:creationId xmlns:p14="http://schemas.microsoft.com/office/powerpoint/2010/main" val="284933980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Controlled Experiment</a:t>
            </a:r>
          </a:p>
        </p:txBody>
      </p:sp>
      <p:sp>
        <p:nvSpPr>
          <p:cNvPr id="3" name="Content Placeholder 2"/>
          <p:cNvSpPr>
            <a:spLocks noGrp="1"/>
          </p:cNvSpPr>
          <p:nvPr>
            <p:ph idx="1"/>
          </p:nvPr>
        </p:nvSpPr>
        <p:spPr/>
        <p:txBody>
          <a:bodyPr/>
          <a:lstStyle/>
          <a:p>
            <a:r>
              <a:rPr lang="en-US" dirty="0"/>
              <a:t>Have you ever participated in an experiment?</a:t>
            </a:r>
          </a:p>
          <a:p>
            <a:endParaRPr lang="en-US" dirty="0"/>
          </a:p>
        </p:txBody>
      </p:sp>
    </p:spTree>
    <p:extLst>
      <p:ext uri="{BB962C8B-B14F-4D97-AF65-F5344CB8AC3E}">
        <p14:creationId xmlns:p14="http://schemas.microsoft.com/office/powerpoint/2010/main" val="168027692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76200"/>
            <a:ext cx="8458200" cy="1143000"/>
          </a:xfrm>
        </p:spPr>
        <p:txBody>
          <a:bodyPr/>
          <a:lstStyle/>
          <a:p>
            <a:r>
              <a:rPr lang="en-US" dirty="0"/>
              <a:t>What is a Controlled Experiment</a:t>
            </a:r>
          </a:p>
        </p:txBody>
      </p:sp>
      <p:sp>
        <p:nvSpPr>
          <p:cNvPr id="3" name="Content Placeholder 2"/>
          <p:cNvSpPr>
            <a:spLocks noGrp="1"/>
          </p:cNvSpPr>
          <p:nvPr>
            <p:ph idx="1"/>
          </p:nvPr>
        </p:nvSpPr>
        <p:spPr/>
        <p:txBody>
          <a:bodyPr/>
          <a:lstStyle/>
          <a:p>
            <a:r>
              <a:rPr lang="en-US" dirty="0"/>
              <a:t>A controlled experiment usually compares the results from an experimental sample against a control group. </a:t>
            </a:r>
          </a:p>
          <a:p>
            <a:r>
              <a:rPr lang="en-US" dirty="0"/>
              <a:t>The control sample is practically identical to the experimental sample with one aspect that is being tested.</a:t>
            </a:r>
          </a:p>
        </p:txBody>
      </p:sp>
    </p:spTree>
    <p:extLst>
      <p:ext uri="{BB962C8B-B14F-4D97-AF65-F5344CB8AC3E}">
        <p14:creationId xmlns:p14="http://schemas.microsoft.com/office/powerpoint/2010/main" val="360814673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p:cNvSpPr>
          <p:nvPr>
            <p:ph type="title"/>
          </p:nvPr>
        </p:nvSpPr>
        <p:spPr/>
        <p:txBody>
          <a:bodyPr/>
          <a:lstStyle/>
          <a:p>
            <a:r>
              <a:rPr lang="en-US" altLang="en-US" dirty="0"/>
              <a:t>Hypothesis Testing</a:t>
            </a:r>
          </a:p>
        </p:txBody>
      </p:sp>
      <p:sp>
        <p:nvSpPr>
          <p:cNvPr id="14339" name="Rectangle 3"/>
          <p:cNvSpPr>
            <a:spLocks noGrp="1"/>
          </p:cNvSpPr>
          <p:nvPr>
            <p:ph type="body" idx="1"/>
          </p:nvPr>
        </p:nvSpPr>
        <p:spPr/>
        <p:txBody>
          <a:bodyPr/>
          <a:lstStyle/>
          <a:p>
            <a:pPr>
              <a:lnSpc>
                <a:spcPct val="90000"/>
              </a:lnSpc>
              <a:defRPr/>
            </a:pPr>
            <a:r>
              <a:rPr lang="en-US" altLang="en-US" sz="2800" dirty="0">
                <a:solidFill>
                  <a:srgbClr val="0070C0"/>
                </a:solidFill>
              </a:rPr>
              <a:t>Hypothesis</a:t>
            </a:r>
            <a:r>
              <a:rPr lang="en-US" altLang="en-US" sz="2800" dirty="0"/>
              <a:t> </a:t>
            </a:r>
          </a:p>
          <a:p>
            <a:pPr lvl="1">
              <a:lnSpc>
                <a:spcPct val="90000"/>
              </a:lnSpc>
              <a:defRPr/>
            </a:pPr>
            <a:r>
              <a:rPr lang="en-US" altLang="en-US" sz="2400" dirty="0"/>
              <a:t> a predication of the outcome of an experiment. </a:t>
            </a:r>
          </a:p>
          <a:p>
            <a:pPr>
              <a:lnSpc>
                <a:spcPct val="90000"/>
              </a:lnSpc>
              <a:defRPr/>
            </a:pPr>
            <a:endParaRPr lang="en-US" altLang="en-US" sz="2800" dirty="0"/>
          </a:p>
          <a:p>
            <a:pPr>
              <a:lnSpc>
                <a:spcPct val="90000"/>
              </a:lnSpc>
              <a:defRPr/>
            </a:pPr>
            <a:r>
              <a:rPr lang="en-US" altLang="en-US" sz="2800" dirty="0"/>
              <a:t>The aim of the experiment is the show that this prediction is correct.  </a:t>
            </a:r>
            <a:endParaRPr lang="en-US" altLang="en-US" sz="2800" dirty="0">
              <a:solidFill>
                <a:srgbClr val="C00000"/>
              </a:solidFill>
            </a:endParaRPr>
          </a:p>
          <a:p>
            <a:pPr>
              <a:lnSpc>
                <a:spcPct val="90000"/>
              </a:lnSpc>
              <a:defRPr/>
            </a:pPr>
            <a:r>
              <a:rPr lang="en-US" altLang="en-US" sz="2800" dirty="0">
                <a:solidFill>
                  <a:srgbClr val="0070C0"/>
                </a:solidFill>
              </a:rPr>
              <a:t>How to “prove” a Hypothesis</a:t>
            </a:r>
          </a:p>
          <a:p>
            <a:pPr lvl="1">
              <a:lnSpc>
                <a:spcPct val="90000"/>
              </a:lnSpc>
              <a:defRPr/>
            </a:pPr>
            <a:r>
              <a:rPr lang="en-US" altLang="en-US" sz="2400" dirty="0">
                <a:solidFill>
                  <a:srgbClr val="0070C0"/>
                </a:solidFill>
              </a:rPr>
              <a:t>Often you can disprove the null Hypothesis</a:t>
            </a:r>
          </a:p>
          <a:p>
            <a:pPr lvl="1">
              <a:lnSpc>
                <a:spcPct val="90000"/>
              </a:lnSpc>
              <a:defRPr/>
            </a:pPr>
            <a:endParaRPr lang="en-US" altLang="en-US" sz="2800" dirty="0"/>
          </a:p>
          <a:p>
            <a:pPr>
              <a:lnSpc>
                <a:spcPct val="90000"/>
              </a:lnSpc>
              <a:defRPr/>
            </a:pPr>
            <a:r>
              <a:rPr lang="en-US" altLang="en-US" sz="2800" dirty="0">
                <a:solidFill>
                  <a:srgbClr val="0070C0"/>
                </a:solidFill>
              </a:rPr>
              <a:t>null hypothesis </a:t>
            </a:r>
            <a:r>
              <a:rPr lang="en-US" altLang="en-US" sz="2800" dirty="0"/>
              <a:t>states that there is no difference in the dependent variable between the levels of the independent variable.  </a:t>
            </a:r>
          </a:p>
        </p:txBody>
      </p:sp>
    </p:spTree>
    <p:extLst>
      <p:ext uri="{BB962C8B-B14F-4D97-AF65-F5344CB8AC3E}">
        <p14:creationId xmlns:p14="http://schemas.microsoft.com/office/powerpoint/2010/main" val="41495012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4339">
                                            <p:txEl>
                                              <p:pRg st="1" end="1"/>
                                            </p:txEl>
                                          </p:spTgt>
                                        </p:tgtEl>
                                        <p:attrNameLst>
                                          <p:attrName>style.visibility</p:attrName>
                                        </p:attrNameLst>
                                      </p:cBhvr>
                                      <p:to>
                                        <p:strVal val="visible"/>
                                      </p:to>
                                    </p:set>
                                    <p:anim calcmode="lin" valueType="num">
                                      <p:cBhvr additive="base">
                                        <p:cTn id="7" dur="500" fill="hold"/>
                                        <p:tgtEl>
                                          <p:spTgt spid="14339">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4339">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nodeType="clickEffect">
                                  <p:stCondLst>
                                    <p:cond delay="0"/>
                                  </p:stCondLst>
                                  <p:childTnLst>
                                    <p:set>
                                      <p:cBhvr>
                                        <p:cTn id="12" dur="1" fill="hold">
                                          <p:stCondLst>
                                            <p:cond delay="0"/>
                                          </p:stCondLst>
                                        </p:cTn>
                                        <p:tgtEl>
                                          <p:spTgt spid="14339">
                                            <p:txEl>
                                              <p:pRg st="3" end="3"/>
                                            </p:txEl>
                                          </p:spTgt>
                                        </p:tgtEl>
                                        <p:attrNameLst>
                                          <p:attrName>style.visibility</p:attrName>
                                        </p:attrNameLst>
                                      </p:cBhvr>
                                      <p:to>
                                        <p:strVal val="visible"/>
                                      </p:to>
                                    </p:set>
                                    <p:animEffect transition="in" filter="barn(inVertical)">
                                      <p:cBhvr>
                                        <p:cTn id="13" dur="500"/>
                                        <p:tgtEl>
                                          <p:spTgt spid="14339">
                                            <p:txEl>
                                              <p:pRg st="3" end="3"/>
                                            </p:txEl>
                                          </p:spTgt>
                                        </p:tgtEl>
                                      </p:cBhvr>
                                    </p:animEffect>
                                  </p:childTnLst>
                                </p:cTn>
                              </p:par>
                              <p:par>
                                <p:cTn id="14" presetID="16" presetClass="entr" presetSubtype="21" fill="hold" nodeType="withEffect">
                                  <p:stCondLst>
                                    <p:cond delay="0"/>
                                  </p:stCondLst>
                                  <p:childTnLst>
                                    <p:set>
                                      <p:cBhvr>
                                        <p:cTn id="15" dur="1" fill="hold">
                                          <p:stCondLst>
                                            <p:cond delay="0"/>
                                          </p:stCondLst>
                                        </p:cTn>
                                        <p:tgtEl>
                                          <p:spTgt spid="14339">
                                            <p:txEl>
                                              <p:pRg st="4" end="4"/>
                                            </p:txEl>
                                          </p:spTgt>
                                        </p:tgtEl>
                                        <p:attrNameLst>
                                          <p:attrName>style.visibility</p:attrName>
                                        </p:attrNameLst>
                                      </p:cBhvr>
                                      <p:to>
                                        <p:strVal val="visible"/>
                                      </p:to>
                                    </p:set>
                                    <p:animEffect transition="in" filter="barn(inVertical)">
                                      <p:cBhvr>
                                        <p:cTn id="16" dur="500"/>
                                        <p:tgtEl>
                                          <p:spTgt spid="14339">
                                            <p:txEl>
                                              <p:pRg st="4" end="4"/>
                                            </p:txEl>
                                          </p:spTgt>
                                        </p:tgtEl>
                                      </p:cBhvr>
                                    </p:animEffect>
                                  </p:childTnLst>
                                </p:cTn>
                              </p:par>
                              <p:par>
                                <p:cTn id="17" presetID="16" presetClass="entr" presetSubtype="21" fill="hold" nodeType="withEffect">
                                  <p:stCondLst>
                                    <p:cond delay="0"/>
                                  </p:stCondLst>
                                  <p:childTnLst>
                                    <p:set>
                                      <p:cBhvr>
                                        <p:cTn id="18" dur="1" fill="hold">
                                          <p:stCondLst>
                                            <p:cond delay="0"/>
                                          </p:stCondLst>
                                        </p:cTn>
                                        <p:tgtEl>
                                          <p:spTgt spid="14339">
                                            <p:txEl>
                                              <p:pRg st="5" end="5"/>
                                            </p:txEl>
                                          </p:spTgt>
                                        </p:tgtEl>
                                        <p:attrNameLst>
                                          <p:attrName>style.visibility</p:attrName>
                                        </p:attrNameLst>
                                      </p:cBhvr>
                                      <p:to>
                                        <p:strVal val="visible"/>
                                      </p:to>
                                    </p:set>
                                    <p:animEffect transition="in" filter="barn(inVertical)">
                                      <p:cBhvr>
                                        <p:cTn id="19" dur="500"/>
                                        <p:tgtEl>
                                          <p:spTgt spid="14339">
                                            <p:txEl>
                                              <p:pRg st="5" end="5"/>
                                            </p:txEl>
                                          </p:spTgt>
                                        </p:tgtEl>
                                      </p:cBhvr>
                                    </p:animEffect>
                                  </p:childTnLst>
                                </p:cTn>
                              </p:par>
                              <p:par>
                                <p:cTn id="20" presetID="16" presetClass="entr" presetSubtype="21" fill="hold" nodeType="withEffect">
                                  <p:stCondLst>
                                    <p:cond delay="0"/>
                                  </p:stCondLst>
                                  <p:childTnLst>
                                    <p:set>
                                      <p:cBhvr>
                                        <p:cTn id="21" dur="1" fill="hold">
                                          <p:stCondLst>
                                            <p:cond delay="0"/>
                                          </p:stCondLst>
                                        </p:cTn>
                                        <p:tgtEl>
                                          <p:spTgt spid="14339">
                                            <p:txEl>
                                              <p:pRg st="7" end="7"/>
                                            </p:txEl>
                                          </p:spTgt>
                                        </p:tgtEl>
                                        <p:attrNameLst>
                                          <p:attrName>style.visibility</p:attrName>
                                        </p:attrNameLst>
                                      </p:cBhvr>
                                      <p:to>
                                        <p:strVal val="visible"/>
                                      </p:to>
                                    </p:set>
                                    <p:animEffect transition="in" filter="barn(inVertical)">
                                      <p:cBhvr>
                                        <p:cTn id="22" dur="500"/>
                                        <p:tgtEl>
                                          <p:spTgt spid="14339">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p:cNvSpPr>
          <p:nvPr>
            <p:ph type="title"/>
          </p:nvPr>
        </p:nvSpPr>
        <p:spPr/>
        <p:txBody>
          <a:bodyPr/>
          <a:lstStyle/>
          <a:p>
            <a:r>
              <a:rPr lang="en-US" altLang="en-US"/>
              <a:t>Controlled Experiments</a:t>
            </a:r>
          </a:p>
        </p:txBody>
      </p:sp>
      <p:sp>
        <p:nvSpPr>
          <p:cNvPr id="12291" name="Rectangle 3"/>
          <p:cNvSpPr>
            <a:spLocks noGrp="1"/>
          </p:cNvSpPr>
          <p:nvPr>
            <p:ph type="body" idx="1"/>
          </p:nvPr>
        </p:nvSpPr>
        <p:spPr/>
        <p:txBody>
          <a:bodyPr/>
          <a:lstStyle/>
          <a:p>
            <a:pPr marL="609600" indent="-609600">
              <a:lnSpc>
                <a:spcPct val="90000"/>
              </a:lnSpc>
            </a:pPr>
            <a:r>
              <a:rPr lang="en-US" altLang="en-US" dirty="0"/>
              <a:t>A controlled experiment is powerful because it uses empirical evidence to support a hypothesis.  </a:t>
            </a:r>
          </a:p>
          <a:p>
            <a:pPr marL="609600" indent="-609600">
              <a:lnSpc>
                <a:spcPct val="90000"/>
              </a:lnSpc>
            </a:pPr>
            <a:r>
              <a:rPr lang="en-US" altLang="en-US" dirty="0">
                <a:solidFill>
                  <a:srgbClr val="0070C0"/>
                </a:solidFill>
              </a:rPr>
              <a:t>Process of the Experiment:</a:t>
            </a:r>
          </a:p>
          <a:p>
            <a:pPr marL="990600" lvl="1" indent="-533400">
              <a:lnSpc>
                <a:spcPct val="90000"/>
              </a:lnSpc>
              <a:buFont typeface="Arial" charset="0"/>
              <a:buAutoNum type="arabicPeriod"/>
            </a:pPr>
            <a:r>
              <a:rPr lang="en-US" altLang="en-US" dirty="0">
                <a:solidFill>
                  <a:srgbClr val="0070C0"/>
                </a:solidFill>
              </a:rPr>
              <a:t>Hypothesis </a:t>
            </a:r>
            <a:r>
              <a:rPr lang="en-US" altLang="en-US" dirty="0"/>
              <a:t>to test, which can be determined by measuring some attribute of user behavior. </a:t>
            </a:r>
          </a:p>
          <a:p>
            <a:pPr marL="990600" lvl="1" indent="-533400">
              <a:lnSpc>
                <a:spcPct val="90000"/>
              </a:lnSpc>
              <a:buFont typeface="Arial" charset="0"/>
              <a:buAutoNum type="arabicPeriod"/>
            </a:pPr>
            <a:r>
              <a:rPr lang="en-US" altLang="en-US" dirty="0"/>
              <a:t>A number of </a:t>
            </a:r>
            <a:r>
              <a:rPr lang="en-US" altLang="en-US" dirty="0">
                <a:solidFill>
                  <a:srgbClr val="0070C0"/>
                </a:solidFill>
              </a:rPr>
              <a:t>experimental conditions </a:t>
            </a:r>
            <a:r>
              <a:rPr lang="en-US" altLang="en-US" dirty="0"/>
              <a:t>which differ only in the values of certain controlled variables.  Therefore, any changes in the behavioral measures are attributed to the different conditions.  </a:t>
            </a:r>
          </a:p>
          <a:p>
            <a:pPr marL="990600" lvl="1" indent="-533400">
              <a:lnSpc>
                <a:spcPct val="90000"/>
              </a:lnSpc>
              <a:buFont typeface="Arial" charset="0"/>
              <a:buAutoNum type="arabicPeriod"/>
            </a:pPr>
            <a:endParaRPr lang="en-US" altLang="en-US" dirty="0"/>
          </a:p>
        </p:txBody>
      </p:sp>
    </p:spTree>
    <p:extLst>
      <p:ext uri="{BB962C8B-B14F-4D97-AF65-F5344CB8AC3E}">
        <p14:creationId xmlns:p14="http://schemas.microsoft.com/office/powerpoint/2010/main" val="748669302"/>
      </p:ext>
    </p:extLst>
  </p:cSld>
  <p:clrMapOvr>
    <a:masterClrMapping/>
  </p:clrMapOvr>
</p:sld>
</file>

<file path=ppt/theme/theme1.xml><?xml version="1.0" encoding="utf-8"?>
<a:theme xmlns:a="http://schemas.openxmlformats.org/drawingml/2006/main" name="Office Theme">
  <a:themeElements>
    <a:clrScheme name="Office Theme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fontScheme name="Office Theme">
      <a:majorFont>
        <a:latin typeface="Calibri"/>
        <a:ea typeface=""/>
        <a:cs typeface=""/>
      </a:majorFont>
      <a:minorFont>
        <a:latin typeface="Calibri"/>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Office Theme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1_Office Theme">
  <a:themeElements>
    <a:clrScheme name="1_Office Theme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fontScheme name="1_Office Theme">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Office Theme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2_Office Theme">
  <a:themeElements>
    <a:clrScheme name="2_Office Theme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fontScheme name="2_Office Theme">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2_Office Theme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clrMap bg1="lt1" tx1="dk1" bg2="lt2" tx2="dk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3_Office Theme">
  <a:themeElements>
    <a:clrScheme name="3_Office Theme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fontScheme name="3_Office Theme">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3_Office Theme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clrMap bg1="lt1" tx1="dk1" bg2="lt2" tx2="dk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rfaCoursesSlides</Template>
  <TotalTime>4059</TotalTime>
  <Words>2233</Words>
  <Application>Microsoft Macintosh PowerPoint</Application>
  <PresentationFormat>On-screen Show (4:3)</PresentationFormat>
  <Paragraphs>327</Paragraphs>
  <Slides>45</Slides>
  <Notes>41</Notes>
  <HiddenSlides>0</HiddenSlides>
  <MMClips>0</MMClips>
  <ScaleCrop>false</ScaleCrop>
  <HeadingPairs>
    <vt:vector size="6" baseType="variant">
      <vt:variant>
        <vt:lpstr>Fonts Used</vt:lpstr>
      </vt:variant>
      <vt:variant>
        <vt:i4>3</vt:i4>
      </vt:variant>
      <vt:variant>
        <vt:lpstr>Theme</vt:lpstr>
      </vt:variant>
      <vt:variant>
        <vt:i4>4</vt:i4>
      </vt:variant>
      <vt:variant>
        <vt:lpstr>Slide Titles</vt:lpstr>
      </vt:variant>
      <vt:variant>
        <vt:i4>45</vt:i4>
      </vt:variant>
    </vt:vector>
  </HeadingPairs>
  <TitlesOfParts>
    <vt:vector size="52" baseType="lpstr">
      <vt:lpstr>Aptos</vt:lpstr>
      <vt:lpstr>Arial</vt:lpstr>
      <vt:lpstr>Calibri</vt:lpstr>
      <vt:lpstr>Office Theme</vt:lpstr>
      <vt:lpstr>1_Office Theme</vt:lpstr>
      <vt:lpstr>2_Office Theme</vt:lpstr>
      <vt:lpstr>3_Office Theme</vt:lpstr>
      <vt:lpstr>Designing Experiments</vt:lpstr>
      <vt:lpstr>Acknowledgements</vt:lpstr>
      <vt:lpstr>Do you like my interface?</vt:lpstr>
      <vt:lpstr>Do you like my interface? </vt:lpstr>
      <vt:lpstr>Controlled Laboratory Experiment</vt:lpstr>
      <vt:lpstr>Controlled Experiment</vt:lpstr>
      <vt:lpstr>What is a Controlled Experiment</vt:lpstr>
      <vt:lpstr>Hypothesis Testing</vt:lpstr>
      <vt:lpstr>Controlled Experiments</vt:lpstr>
      <vt:lpstr>Independent and Dependent Variables</vt:lpstr>
      <vt:lpstr>Example:</vt:lpstr>
      <vt:lpstr>Experiments</vt:lpstr>
      <vt:lpstr>Poll: Jane wants to determine the best place she can grow plants in her apartment. She puts one plant on her balcony, one by the kitchen window, and one in the living room. Which is the INDEPENDENT VARIABLE?</vt:lpstr>
      <vt:lpstr>Poll: Jack wanted to see how high an ice cube would float in different temperatures of water. Which is the DEPENDENT variable?</vt:lpstr>
      <vt:lpstr>Another Example – You tell Me</vt:lpstr>
      <vt:lpstr>Variables</vt:lpstr>
      <vt:lpstr>Participants</vt:lpstr>
      <vt:lpstr>Running Experiments</vt:lpstr>
      <vt:lpstr>Experimental Design</vt:lpstr>
      <vt:lpstr>Experimental Method</vt:lpstr>
      <vt:lpstr>Within- and Between-Subject Design</vt:lpstr>
      <vt:lpstr>Within-Subjects</vt:lpstr>
      <vt:lpstr>Between-Subjects</vt:lpstr>
      <vt:lpstr>Controlled Experiments Pros/Cons</vt:lpstr>
      <vt:lpstr>Other Styles of Evaluation: Field Study</vt:lpstr>
      <vt:lpstr>Field Study vs. Controlled Laboratory Experiment</vt:lpstr>
      <vt:lpstr>Other Styles of Evaluation: Survey </vt:lpstr>
      <vt:lpstr>Other Styles of Evaluation: Focus Group</vt:lpstr>
      <vt:lpstr>Experiment To-Dos</vt:lpstr>
      <vt:lpstr>Experimental Details</vt:lpstr>
      <vt:lpstr>Designers</vt:lpstr>
      <vt:lpstr>Running Experiments Online</vt:lpstr>
      <vt:lpstr>Running Online Experiments, cont.</vt:lpstr>
      <vt:lpstr>Example with click-through rates</vt:lpstr>
      <vt:lpstr>Example with click-through rates, cont.</vt:lpstr>
      <vt:lpstr>Principles of running experiments: </vt:lpstr>
      <vt:lpstr>Another Example - Obama 2008</vt:lpstr>
      <vt:lpstr>Obama ’08, cont.</vt:lpstr>
      <vt:lpstr>Video/Image combinations</vt:lpstr>
      <vt:lpstr>Video Options</vt:lpstr>
      <vt:lpstr>Results – Obama ‘08</vt:lpstr>
      <vt:lpstr>Winning Combination</vt:lpstr>
      <vt:lpstr>Results – Obama ’08 cont.</vt:lpstr>
      <vt:lpstr>The Winner</vt:lpstr>
      <vt:lpstr>Class Activity: Plan an Experiment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rachelfadler</dc:creator>
  <cp:lastModifiedBy>Adler, Rachel</cp:lastModifiedBy>
  <cp:revision>158</cp:revision>
  <cp:lastPrinted>2018-11-29T15:19:54Z</cp:lastPrinted>
  <dcterms:created xsi:type="dcterms:W3CDTF">2014-12-17T16:41:05Z</dcterms:created>
  <dcterms:modified xsi:type="dcterms:W3CDTF">2025-03-31T22:09:32Z</dcterms:modified>
</cp:coreProperties>
</file>