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CF62227-B374-4A43-97D9-E8337DED3B5C}">
  <a:tblStyle styleId="{BCF62227-B374-4A43-97D9-E8337DED3B5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4"/>
  </p:normalViewPr>
  <p:slideViewPr>
    <p:cSldViewPr snapToGrid="0">
      <p:cViewPr varScale="1">
        <p:scale>
          <a:sx n="161" d="100"/>
          <a:sy n="161" d="100"/>
        </p:scale>
        <p:origin x="480" y="2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b6de7bade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6de7bade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b739ff73d1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b739ff73d1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b739ff73d1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b739ff73d1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b79c4fc6d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b79c4fc6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b6de7bade0_1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b6de7bade0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sz="8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b739ff73d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b739ff73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None/>
            </a:pPr>
            <a:endParaRPr sz="1700" b="1">
              <a:solidFill>
                <a:schemeClr val="dk1"/>
              </a:solidFill>
            </a:endParaRPr>
          </a:p>
          <a:p>
            <a:pPr marL="0" lvl="0" indent="0" algn="l" rtl="0">
              <a:spcBef>
                <a:spcPts val="0"/>
              </a:spcBef>
              <a:spcAft>
                <a:spcPts val="0"/>
              </a:spcAft>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None/>
            </a:pPr>
            <a:r>
              <a:rPr lang="en">
                <a:solidFill>
                  <a:schemeClr val="dk1"/>
                </a:solidFill>
              </a:rPr>
              <a:t> </a:t>
            </a:r>
            <a:endParaRPr>
              <a:solidFill>
                <a:schemeClr val="dk1"/>
              </a:solidFill>
            </a:endParaRPr>
          </a:p>
          <a:p>
            <a:pPr marL="0" lvl="0" indent="0" algn="l" rtl="0">
              <a:spcBef>
                <a:spcPts val="0"/>
              </a:spcBef>
              <a:spcAft>
                <a:spcPts val="0"/>
              </a:spcAft>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sz="1900" b="1">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b739ff73d1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b739ff73d1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b739ff73d1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b739ff73d1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b739ff73d1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b739ff73d1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b739ff73d1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b739ff73d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b739ff73d1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b739ff73d1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b739ff73d1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b739ff73d1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b="1">
                <a:solidFill>
                  <a:schemeClr val="dk1"/>
                </a:solidFill>
              </a:rPr>
              <a:t>Severity Rating: </a:t>
            </a:r>
            <a:endParaRPr sz="1700" b="1">
              <a:solidFill>
                <a:schemeClr val="dk1"/>
              </a:solidFill>
            </a:endParaRPr>
          </a:p>
          <a:p>
            <a:pPr marL="0" lvl="0" indent="0" algn="l" rtl="0">
              <a:spcBef>
                <a:spcPts val="0"/>
              </a:spcBef>
              <a:spcAft>
                <a:spcPts val="0"/>
              </a:spcAft>
              <a:buClr>
                <a:schemeClr val="dk1"/>
              </a:buClr>
              <a:buSzPts val="1100"/>
              <a:buFont typeface="Arial"/>
              <a:buNone/>
            </a:pPr>
            <a:endParaRPr sz="1700" b="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0 = I don’t agree that this is a usability problem at all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 = Cosmetic problem only: need not be fixed unless extra time is available on project</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2 = Minor usability problem: fixing this should be given low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3 = Major usability problem: important to fix, so should be given high priority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4 = Usability catastrophe: imperative to fix this before product can be released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53"/>
        <p:cNvGrpSpPr/>
        <p:nvPr/>
      </p:nvGrpSpPr>
      <p:grpSpPr>
        <a:xfrm>
          <a:off x="0" y="0"/>
          <a:ext cx="0" cy="0"/>
          <a:chOff x="0" y="0"/>
          <a:chExt cx="0" cy="0"/>
        </a:xfrm>
      </p:grpSpPr>
      <p:sp>
        <p:nvSpPr>
          <p:cNvPr id="54" name="Google Shape;54;p13"/>
          <p:cNvSpPr txBox="1"/>
          <p:nvPr/>
        </p:nvSpPr>
        <p:spPr>
          <a:xfrm>
            <a:off x="2495100" y="1976850"/>
            <a:ext cx="4153800" cy="892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b="1">
                <a:solidFill>
                  <a:srgbClr val="0000FF"/>
                </a:solidFill>
              </a:rPr>
              <a:t>Heuristic Evaluation </a:t>
            </a:r>
            <a:endParaRPr sz="3200" b="1">
              <a:solidFill>
                <a:srgbClr val="0000FF"/>
              </a:solidFill>
            </a:endParaRPr>
          </a:p>
          <a:p>
            <a:pPr marL="0" lvl="0" indent="0" algn="l" rtl="0">
              <a:spcBef>
                <a:spcPts val="0"/>
              </a:spcBef>
              <a:spcAft>
                <a:spcPts val="0"/>
              </a:spcAft>
              <a:buNone/>
            </a:pPr>
            <a:endParaRPr/>
          </a:p>
        </p:txBody>
      </p:sp>
      <p:sp>
        <p:nvSpPr>
          <p:cNvPr id="55" name="Google Shape;55;p13"/>
          <p:cNvSpPr/>
          <p:nvPr/>
        </p:nvSpPr>
        <p:spPr>
          <a:xfrm>
            <a:off x="1655375" y="3162950"/>
            <a:ext cx="6050100" cy="1271100"/>
          </a:xfrm>
          <a:prstGeom prst="rect">
            <a:avLst/>
          </a:prstGeom>
          <a:solidFill>
            <a:schemeClr val="lt1"/>
          </a:solidFill>
          <a:ln w="9525" cap="flat" cmpd="sng">
            <a:solidFill>
              <a:srgbClr val="D4E4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dirty="0"/>
              <a:t>Date:</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 b="1" dirty="0"/>
              <a:t>Name:</a:t>
            </a:r>
          </a:p>
          <a:p>
            <a:pPr marL="0" lvl="0" indent="0" algn="l" rtl="0">
              <a:spcBef>
                <a:spcPts val="0"/>
              </a:spcBef>
              <a:spcAft>
                <a:spcPts val="0"/>
              </a:spcAft>
              <a:buNone/>
            </a:pPr>
            <a:endParaRPr lang="en" b="1" dirty="0"/>
          </a:p>
          <a:p>
            <a:pPr marL="0" lvl="0" indent="0" algn="l" rtl="0">
              <a:spcBef>
                <a:spcPts val="0"/>
              </a:spcBef>
              <a:spcAft>
                <a:spcPts val="0"/>
              </a:spcAft>
              <a:buNone/>
            </a:pPr>
            <a:r>
              <a:rPr lang="en" b="1"/>
              <a:t>Group Evaluating</a:t>
            </a:r>
            <a:r>
              <a:rPr lang="en" b="1" dirty="0"/>
              <a:t>: </a:t>
            </a:r>
            <a:endParaRP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131"/>
        <p:cNvGrpSpPr/>
        <p:nvPr/>
      </p:nvGrpSpPr>
      <p:grpSpPr>
        <a:xfrm>
          <a:off x="0" y="0"/>
          <a:ext cx="0" cy="0"/>
          <a:chOff x="0" y="0"/>
          <a:chExt cx="0" cy="0"/>
        </a:xfrm>
      </p:grpSpPr>
      <p:sp>
        <p:nvSpPr>
          <p:cNvPr id="132" name="Google Shape;132;p22"/>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9</a:t>
            </a:r>
            <a:endParaRPr sz="2000" b="1">
              <a:solidFill>
                <a:schemeClr val="lt1"/>
              </a:solidFill>
            </a:endParaRPr>
          </a:p>
        </p:txBody>
      </p:sp>
      <p:sp>
        <p:nvSpPr>
          <p:cNvPr id="133" name="Google Shape;133;p22"/>
          <p:cNvSpPr txBox="1"/>
          <p:nvPr/>
        </p:nvSpPr>
        <p:spPr>
          <a:xfrm>
            <a:off x="896875" y="238425"/>
            <a:ext cx="75969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Help Users Recognize, Diagnose, and Recover from Errors</a:t>
            </a: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p:txBody>
      </p:sp>
      <p:sp>
        <p:nvSpPr>
          <p:cNvPr id="134" name="Google Shape;134;p22"/>
          <p:cNvSpPr txBox="1"/>
          <p:nvPr/>
        </p:nvSpPr>
        <p:spPr>
          <a:xfrm>
            <a:off x="965650" y="691725"/>
            <a:ext cx="77940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a:solidFill>
                  <a:schemeClr val="dk1"/>
                </a:solidFill>
              </a:rPr>
              <a:t>Error messages should be expressed in plain language (no error codes), precisely indicate the problem, and constructively suggest a solution.</a:t>
            </a:r>
            <a:endParaRPr sz="15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use traditional error message visuals, like bold, red text?</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offer a solution that solves the error immediately? </a:t>
            </a:r>
            <a:endParaRPr sz="15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135" name="Google Shape;135;p22"/>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136" name="Google Shape;136;p22"/>
          <p:cNvGraphicFramePr/>
          <p:nvPr/>
        </p:nvGraphicFramePr>
        <p:xfrm>
          <a:off x="315313" y="2291463"/>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635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01050">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01050">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01050">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01050">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140"/>
        <p:cNvGrpSpPr/>
        <p:nvPr/>
      </p:nvGrpSpPr>
      <p:grpSpPr>
        <a:xfrm>
          <a:off x="0" y="0"/>
          <a:ext cx="0" cy="0"/>
          <a:chOff x="0" y="0"/>
          <a:chExt cx="0" cy="0"/>
        </a:xfrm>
      </p:grpSpPr>
      <p:sp>
        <p:nvSpPr>
          <p:cNvPr id="141" name="Google Shape;141;p23"/>
          <p:cNvSpPr txBox="1"/>
          <p:nvPr/>
        </p:nvSpPr>
        <p:spPr>
          <a:xfrm>
            <a:off x="965650" y="691725"/>
            <a:ext cx="77940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It’s best if the system doesn’t need any additional explanation. However, it may be necessary to provide documentation to help users understand how to complete their tasks.</a:t>
            </a:r>
            <a:endParaRPr sz="1500">
              <a:solidFill>
                <a:schemeClr val="dk1"/>
              </a:solidFill>
            </a:endParaRPr>
          </a:p>
          <a:p>
            <a:pPr marL="0" lvl="0" indent="0" algn="l" rtl="0">
              <a:spcBef>
                <a:spcPts val="0"/>
              </a:spcBef>
              <a:spcAft>
                <a:spcPts val="0"/>
              </a:spcAft>
              <a:buNone/>
            </a:pPr>
            <a:endParaRPr sz="15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help documentation easy to search?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help provided in context right at the moment when the user requires it?</a:t>
            </a:r>
            <a:endParaRPr sz="1200" i="1">
              <a:solidFill>
                <a:schemeClr val="dk1"/>
              </a:solidFill>
            </a:endParaRPr>
          </a:p>
          <a:p>
            <a:pPr marL="457200" lvl="0" indent="0" algn="l" rtl="0">
              <a:spcBef>
                <a:spcPts val="0"/>
              </a:spcBef>
              <a:spcAft>
                <a:spcPts val="0"/>
              </a:spcAft>
              <a:buNone/>
            </a:pPr>
            <a:endParaRPr sz="1500">
              <a:solidFill>
                <a:schemeClr val="dk1"/>
              </a:solidFill>
            </a:endParaRPr>
          </a:p>
        </p:txBody>
      </p:sp>
      <p:sp>
        <p:nvSpPr>
          <p:cNvPr id="142" name="Google Shape;142;p23"/>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143" name="Google Shape;143;p23"/>
          <p:cNvGraphicFramePr/>
          <p:nvPr/>
        </p:nvGraphicFramePr>
        <p:xfrm>
          <a:off x="315313" y="2291463"/>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635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01050">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01050">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01050">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01050">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
        <p:nvSpPr>
          <p:cNvPr id="144" name="Google Shape;144;p23"/>
          <p:cNvSpPr/>
          <p:nvPr/>
        </p:nvSpPr>
        <p:spPr>
          <a:xfrm>
            <a:off x="246325" y="141825"/>
            <a:ext cx="577800" cy="5499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chemeClr val="lt1"/>
                </a:solidFill>
              </a:rPr>
              <a:t>10</a:t>
            </a:r>
            <a:endParaRPr sz="1500" b="1">
              <a:solidFill>
                <a:schemeClr val="lt1"/>
              </a:solidFill>
            </a:endParaRPr>
          </a:p>
        </p:txBody>
      </p:sp>
      <p:sp>
        <p:nvSpPr>
          <p:cNvPr id="145" name="Google Shape;145;p23"/>
          <p:cNvSpPr txBox="1"/>
          <p:nvPr/>
        </p:nvSpPr>
        <p:spPr>
          <a:xfrm>
            <a:off x="1020150" y="191100"/>
            <a:ext cx="29739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Help and Documentation</a:t>
            </a:r>
            <a:endParaRPr sz="1800" b="1">
              <a:solidFill>
                <a:srgbClr val="0000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149"/>
        <p:cNvGrpSpPr/>
        <p:nvPr/>
      </p:nvGrpSpPr>
      <p:grpSpPr>
        <a:xfrm>
          <a:off x="0" y="0"/>
          <a:ext cx="0" cy="0"/>
          <a:chOff x="0" y="0"/>
          <a:chExt cx="0" cy="0"/>
        </a:xfrm>
      </p:grpSpPr>
      <p:sp>
        <p:nvSpPr>
          <p:cNvPr id="150" name="Google Shape;150;p24"/>
          <p:cNvSpPr txBox="1"/>
          <p:nvPr/>
        </p:nvSpPr>
        <p:spPr>
          <a:xfrm>
            <a:off x="453250" y="546425"/>
            <a:ext cx="7390200" cy="2739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rgbClr val="0000FF"/>
                </a:solidFill>
              </a:rPr>
              <a:t>Severity Rating: </a:t>
            </a:r>
            <a:endParaRPr sz="2000" b="1">
              <a:solidFill>
                <a:srgbClr val="0000FF"/>
              </a:solidFill>
            </a:endParaRPr>
          </a:p>
          <a:p>
            <a:pPr marL="0" lvl="0" indent="0" algn="l" rtl="0">
              <a:spcBef>
                <a:spcPts val="0"/>
              </a:spcBef>
              <a:spcAft>
                <a:spcPts val="0"/>
              </a:spcAft>
              <a:buNone/>
            </a:pPr>
            <a:endParaRPr sz="2000" b="1"/>
          </a:p>
          <a:p>
            <a:pPr marL="0" lvl="0" indent="0" algn="l" rtl="0">
              <a:spcBef>
                <a:spcPts val="0"/>
              </a:spcBef>
              <a:spcAft>
                <a:spcPts val="0"/>
              </a:spcAft>
              <a:buNone/>
            </a:pPr>
            <a:r>
              <a:rPr lang="en"/>
              <a:t>0 = I don’t agree that this is a usability problem at all </a:t>
            </a:r>
            <a:endParaRPr/>
          </a:p>
          <a:p>
            <a:pPr marL="0" lvl="0" indent="0" algn="l" rtl="0">
              <a:spcBef>
                <a:spcPts val="0"/>
              </a:spcBef>
              <a:spcAft>
                <a:spcPts val="0"/>
              </a:spcAft>
              <a:buNone/>
            </a:pPr>
            <a:endParaRPr/>
          </a:p>
          <a:p>
            <a:pPr marL="0" lvl="0" indent="0" algn="l" rtl="0">
              <a:spcBef>
                <a:spcPts val="0"/>
              </a:spcBef>
              <a:spcAft>
                <a:spcPts val="0"/>
              </a:spcAft>
              <a:buNone/>
            </a:pPr>
            <a:r>
              <a:rPr lang="en"/>
              <a:t>1 = Cosmetic problem only: need not be fixed unless extra time is available on project</a:t>
            </a:r>
            <a:endParaRPr/>
          </a:p>
          <a:p>
            <a:pPr marL="0" lvl="0" indent="0" algn="l" rtl="0">
              <a:spcBef>
                <a:spcPts val="0"/>
              </a:spcBef>
              <a:spcAft>
                <a:spcPts val="0"/>
              </a:spcAft>
              <a:buNone/>
            </a:pPr>
            <a:r>
              <a:rPr lang="en"/>
              <a:t> </a:t>
            </a:r>
            <a:endParaRPr/>
          </a:p>
          <a:p>
            <a:pPr marL="0" lvl="0" indent="0" algn="l" rtl="0">
              <a:spcBef>
                <a:spcPts val="0"/>
              </a:spcBef>
              <a:spcAft>
                <a:spcPts val="0"/>
              </a:spcAft>
              <a:buNone/>
            </a:pPr>
            <a:r>
              <a:rPr lang="en"/>
              <a:t>2 = Minor usability problem: fixing this should be given low priority </a:t>
            </a:r>
            <a:endParaRPr/>
          </a:p>
          <a:p>
            <a:pPr marL="0" lvl="0" indent="0" algn="l" rtl="0">
              <a:spcBef>
                <a:spcPts val="0"/>
              </a:spcBef>
              <a:spcAft>
                <a:spcPts val="0"/>
              </a:spcAft>
              <a:buNone/>
            </a:pPr>
            <a:endParaRPr/>
          </a:p>
          <a:p>
            <a:pPr marL="0" lvl="0" indent="0" algn="l" rtl="0">
              <a:spcBef>
                <a:spcPts val="0"/>
              </a:spcBef>
              <a:spcAft>
                <a:spcPts val="0"/>
              </a:spcAft>
              <a:buNone/>
            </a:pPr>
            <a:r>
              <a:rPr lang="en"/>
              <a:t>3 = Major usability problem: important to fix, so should be given high priority </a:t>
            </a:r>
            <a:endParaRPr/>
          </a:p>
          <a:p>
            <a:pPr marL="0" lvl="0" indent="0" algn="l" rtl="0">
              <a:spcBef>
                <a:spcPts val="0"/>
              </a:spcBef>
              <a:spcAft>
                <a:spcPts val="0"/>
              </a:spcAft>
              <a:buNone/>
            </a:pPr>
            <a:endParaRPr/>
          </a:p>
          <a:p>
            <a:pPr marL="0" lvl="0" indent="0" algn="l" rtl="0">
              <a:spcBef>
                <a:spcPts val="0"/>
              </a:spcBef>
              <a:spcAft>
                <a:spcPts val="0"/>
              </a:spcAft>
              <a:buNone/>
            </a:pPr>
            <a:r>
              <a:rPr lang="en"/>
              <a:t>4 = Usability catastrophe: imperative to fix this before product can be released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59"/>
        <p:cNvGrpSpPr/>
        <p:nvPr/>
      </p:nvGrpSpPr>
      <p:grpSpPr>
        <a:xfrm>
          <a:off x="0" y="0"/>
          <a:ext cx="0" cy="0"/>
          <a:chOff x="0" y="0"/>
          <a:chExt cx="0" cy="0"/>
        </a:xfrm>
      </p:grpSpPr>
      <p:sp>
        <p:nvSpPr>
          <p:cNvPr id="60" name="Google Shape;60;p14"/>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1</a:t>
            </a:r>
            <a:endParaRPr sz="2000" b="1">
              <a:solidFill>
                <a:schemeClr val="lt1"/>
              </a:solidFill>
            </a:endParaRPr>
          </a:p>
        </p:txBody>
      </p:sp>
      <p:sp>
        <p:nvSpPr>
          <p:cNvPr id="61" name="Google Shape;61;p14"/>
          <p:cNvSpPr txBox="1"/>
          <p:nvPr/>
        </p:nvSpPr>
        <p:spPr>
          <a:xfrm>
            <a:off x="896875" y="238425"/>
            <a:ext cx="40050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Visibility of System Status</a:t>
            </a:r>
            <a:endParaRPr sz="1800" b="1">
              <a:solidFill>
                <a:srgbClr val="0000FF"/>
              </a:solidFill>
            </a:endParaRPr>
          </a:p>
        </p:txBody>
      </p:sp>
      <p:sp>
        <p:nvSpPr>
          <p:cNvPr id="62" name="Google Shape;62;p14"/>
          <p:cNvSpPr txBox="1"/>
          <p:nvPr/>
        </p:nvSpPr>
        <p:spPr>
          <a:xfrm>
            <a:off x="985375" y="622750"/>
            <a:ext cx="74985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dk1"/>
                </a:solidFill>
              </a:rPr>
              <a:t>The design should always keep users informed about what is going on, through appropriate feedback within a reasonable amount of time.</a:t>
            </a:r>
            <a:r>
              <a:rPr lang="en" sz="1200" i="1">
                <a:solidFill>
                  <a:schemeClr val="dk1"/>
                </a:solidFill>
              </a:rPr>
              <a:t> </a:t>
            </a:r>
            <a:endParaRPr sz="1200" i="1">
              <a:solidFill>
                <a:schemeClr val="dk1"/>
              </a:solidFill>
            </a:endParaRPr>
          </a:p>
          <a:p>
            <a:pPr marL="0" lvl="0" indent="0" algn="l" rtl="0">
              <a:spcBef>
                <a:spcPts val="0"/>
              </a:spcBef>
              <a:spcAft>
                <a:spcPts val="0"/>
              </a:spcAft>
              <a:buNone/>
            </a:pP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63" name="Google Shape;63;p14"/>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64" name="Google Shape;64;p14"/>
          <p:cNvGraphicFramePr/>
          <p:nvPr/>
        </p:nvGraphicFramePr>
        <p:xfrm>
          <a:off x="315313" y="2020513"/>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459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25025">
                <a:tc>
                  <a:txBody>
                    <a:bodyPr/>
                    <a:lstStyle/>
                    <a:p>
                      <a:pPr marL="0" lvl="0" indent="0" algn="l" rtl="0">
                        <a:spcBef>
                          <a:spcPts val="0"/>
                        </a:spcBef>
                        <a:spcAft>
                          <a:spcPts val="0"/>
                        </a:spcAft>
                        <a:buNone/>
                      </a:pPr>
                      <a:r>
                        <a:rPr lang="en" sz="1300"/>
                        <a:t>1. </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25025">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25025">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25025">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68"/>
        <p:cNvGrpSpPr/>
        <p:nvPr/>
      </p:nvGrpSpPr>
      <p:grpSpPr>
        <a:xfrm>
          <a:off x="0" y="0"/>
          <a:ext cx="0" cy="0"/>
          <a:chOff x="0" y="0"/>
          <a:chExt cx="0" cy="0"/>
        </a:xfrm>
      </p:grpSpPr>
      <p:sp>
        <p:nvSpPr>
          <p:cNvPr id="69" name="Google Shape;69;p15"/>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2</a:t>
            </a:r>
            <a:endParaRPr sz="2000" b="1">
              <a:solidFill>
                <a:schemeClr val="lt1"/>
              </a:solidFill>
            </a:endParaRPr>
          </a:p>
        </p:txBody>
      </p:sp>
      <p:sp>
        <p:nvSpPr>
          <p:cNvPr id="70" name="Google Shape;70;p15"/>
          <p:cNvSpPr txBox="1"/>
          <p:nvPr/>
        </p:nvSpPr>
        <p:spPr>
          <a:xfrm>
            <a:off x="896875" y="238425"/>
            <a:ext cx="61878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b="1">
                <a:solidFill>
                  <a:srgbClr val="0000FF"/>
                </a:solidFill>
              </a:rPr>
              <a:t>Match Between System and the Real World</a:t>
            </a:r>
            <a:endParaRPr sz="1800" b="1">
              <a:solidFill>
                <a:srgbClr val="0000FF"/>
              </a:solidFill>
            </a:endParaRPr>
          </a:p>
          <a:p>
            <a:pPr marL="0" lvl="0" indent="0" algn="l" rtl="0">
              <a:spcBef>
                <a:spcPts val="0"/>
              </a:spcBef>
              <a:spcAft>
                <a:spcPts val="0"/>
              </a:spcAft>
              <a:buNone/>
            </a:pPr>
            <a:endParaRPr sz="1800" b="1">
              <a:solidFill>
                <a:srgbClr val="0000FF"/>
              </a:solidFill>
            </a:endParaRPr>
          </a:p>
        </p:txBody>
      </p:sp>
      <p:sp>
        <p:nvSpPr>
          <p:cNvPr id="71" name="Google Shape;71;p15"/>
          <p:cNvSpPr txBox="1"/>
          <p:nvPr/>
        </p:nvSpPr>
        <p:spPr>
          <a:xfrm>
            <a:off x="985375" y="622750"/>
            <a:ext cx="74985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The design should speak the users' language. Use words, phrases, and concepts familiar to the user, rather than internal jargon. Follow real-world conventions, making information appear in a natural and logical order.</a:t>
            </a:r>
            <a:endParaRPr sz="1500">
              <a:solidFill>
                <a:schemeClr val="dk1"/>
              </a:solidFill>
            </a:endParaRPr>
          </a:p>
          <a:p>
            <a:pPr marL="0" lvl="0" indent="0" algn="l" rtl="0">
              <a:spcBef>
                <a:spcPts val="0"/>
              </a:spcBef>
              <a:spcAft>
                <a:spcPts val="0"/>
              </a:spcAft>
              <a:buNone/>
            </a:pPr>
            <a:endParaRPr sz="7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Will user be familiar with the terminology used in the design?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 the design’s controls follow real-world conventions?</a:t>
            </a:r>
            <a:endParaRPr sz="1200" i="1">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None/>
            </a:pPr>
            <a:r>
              <a:rPr lang="en" sz="1200" i="1">
                <a:solidFill>
                  <a:schemeClr val="dk1"/>
                </a:solidFill>
              </a:rPr>
              <a:t> </a:t>
            </a:r>
            <a:endParaRPr sz="1200" i="1">
              <a:solidFill>
                <a:schemeClr val="dk1"/>
              </a:solidFill>
            </a:endParaRPr>
          </a:p>
          <a:p>
            <a:pPr marL="0" lvl="0" indent="0" algn="l" rtl="0">
              <a:spcBef>
                <a:spcPts val="0"/>
              </a:spcBef>
              <a:spcAft>
                <a:spcPts val="0"/>
              </a:spcAft>
              <a:buNone/>
            </a:pP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72" name="Google Shape;72;p15"/>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73" name="Google Shape;73;p15"/>
          <p:cNvGraphicFramePr/>
          <p:nvPr/>
        </p:nvGraphicFramePr>
        <p:xfrm>
          <a:off x="315313" y="2099363"/>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459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25025">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25025">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25025">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25025">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77"/>
        <p:cNvGrpSpPr/>
        <p:nvPr/>
      </p:nvGrpSpPr>
      <p:grpSpPr>
        <a:xfrm>
          <a:off x="0" y="0"/>
          <a:ext cx="0" cy="0"/>
          <a:chOff x="0" y="0"/>
          <a:chExt cx="0" cy="0"/>
        </a:xfrm>
      </p:grpSpPr>
      <p:sp>
        <p:nvSpPr>
          <p:cNvPr id="78" name="Google Shape;78;p16"/>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3</a:t>
            </a:r>
            <a:endParaRPr sz="2000" b="1">
              <a:solidFill>
                <a:schemeClr val="lt1"/>
              </a:solidFill>
            </a:endParaRPr>
          </a:p>
        </p:txBody>
      </p:sp>
      <p:sp>
        <p:nvSpPr>
          <p:cNvPr id="79" name="Google Shape;79;p16"/>
          <p:cNvSpPr txBox="1"/>
          <p:nvPr/>
        </p:nvSpPr>
        <p:spPr>
          <a:xfrm>
            <a:off x="896875" y="238425"/>
            <a:ext cx="61878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User Control and Freedom</a:t>
            </a: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p:txBody>
      </p:sp>
      <p:sp>
        <p:nvSpPr>
          <p:cNvPr id="80" name="Google Shape;80;p16"/>
          <p:cNvSpPr txBox="1"/>
          <p:nvPr/>
        </p:nvSpPr>
        <p:spPr>
          <a:xfrm>
            <a:off x="985375" y="622750"/>
            <a:ext cx="74985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Users often perform actions by mistake. They need a clearly marked "emergency exit" to leave the unwanted action without having to go through an extended process.</a:t>
            </a:r>
            <a:endParaRPr sz="1500">
              <a:solidFill>
                <a:schemeClr val="dk1"/>
              </a:solidFill>
            </a:endParaRPr>
          </a:p>
          <a:p>
            <a:pPr marL="0" lvl="0" indent="0" algn="l" rtl="0">
              <a:spcBef>
                <a:spcPts val="0"/>
              </a:spcBef>
              <a:spcAft>
                <a:spcPts val="0"/>
              </a:spcAft>
              <a:buNone/>
            </a:pPr>
            <a:endParaRPr sz="5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allow users to go back a step in the process?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Are exit links easily discoverable?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Can users easily cancel an action?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Undo and Redo supported?</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 sz="1200" i="1">
                <a:solidFill>
                  <a:schemeClr val="dk1"/>
                </a:solidFill>
              </a:rPr>
              <a:t> </a:t>
            </a:r>
            <a:endParaRPr sz="1200" i="1">
              <a:solidFill>
                <a:schemeClr val="dk1"/>
              </a:solidFill>
            </a:endParaRPr>
          </a:p>
          <a:p>
            <a:pPr marL="0" lvl="0" indent="0" algn="l" rtl="0">
              <a:spcBef>
                <a:spcPts val="0"/>
              </a:spcBef>
              <a:spcAft>
                <a:spcPts val="0"/>
              </a:spcAft>
              <a:buNone/>
            </a:pP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81" name="Google Shape;81;p16"/>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82" name="Google Shape;82;p16"/>
          <p:cNvGraphicFramePr/>
          <p:nvPr/>
        </p:nvGraphicFramePr>
        <p:xfrm>
          <a:off x="315313" y="2109188"/>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459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25025">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25025">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25025">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25025">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86"/>
        <p:cNvGrpSpPr/>
        <p:nvPr/>
      </p:nvGrpSpPr>
      <p:grpSpPr>
        <a:xfrm>
          <a:off x="0" y="0"/>
          <a:ext cx="0" cy="0"/>
          <a:chOff x="0" y="0"/>
          <a:chExt cx="0" cy="0"/>
        </a:xfrm>
      </p:grpSpPr>
      <p:sp>
        <p:nvSpPr>
          <p:cNvPr id="87" name="Google Shape;87;p17"/>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4</a:t>
            </a:r>
            <a:endParaRPr sz="2000" b="1">
              <a:solidFill>
                <a:schemeClr val="lt1"/>
              </a:solidFill>
            </a:endParaRPr>
          </a:p>
        </p:txBody>
      </p:sp>
      <p:sp>
        <p:nvSpPr>
          <p:cNvPr id="88" name="Google Shape;88;p17"/>
          <p:cNvSpPr txBox="1"/>
          <p:nvPr/>
        </p:nvSpPr>
        <p:spPr>
          <a:xfrm>
            <a:off x="896875" y="238425"/>
            <a:ext cx="61878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Consistency and Standards</a:t>
            </a: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p:txBody>
      </p:sp>
      <p:sp>
        <p:nvSpPr>
          <p:cNvPr id="89" name="Google Shape;89;p17"/>
          <p:cNvSpPr txBox="1"/>
          <p:nvPr/>
        </p:nvSpPr>
        <p:spPr>
          <a:xfrm>
            <a:off x="985375" y="622750"/>
            <a:ext cx="74985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rPr>
              <a:t>Users should not have to wonder whether different words, situations, or actions mean the same thing. Follow platform and industry conventions.</a:t>
            </a:r>
            <a:endParaRPr sz="1600">
              <a:solidFill>
                <a:schemeClr val="dk1"/>
              </a:solidFill>
            </a:endParaRPr>
          </a:p>
          <a:p>
            <a:pPr marL="0" lvl="0" indent="0" algn="l" rtl="0">
              <a:spcBef>
                <a:spcPts val="0"/>
              </a:spcBef>
              <a:spcAft>
                <a:spcPts val="0"/>
              </a:spcAft>
              <a:buNone/>
            </a:pPr>
            <a:endParaRPr sz="9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follow industry conventions?</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Are visual treatments used consistently throughout the design?</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 sz="1200" i="1">
                <a:solidFill>
                  <a:schemeClr val="dk1"/>
                </a:solidFill>
              </a:rPr>
              <a:t> </a:t>
            </a:r>
            <a:endParaRPr sz="1200" i="1">
              <a:solidFill>
                <a:schemeClr val="dk1"/>
              </a:solidFill>
            </a:endParaRPr>
          </a:p>
          <a:p>
            <a:pPr marL="0" lvl="0" indent="0" algn="l" rtl="0">
              <a:spcBef>
                <a:spcPts val="0"/>
              </a:spcBef>
              <a:spcAft>
                <a:spcPts val="0"/>
              </a:spcAft>
              <a:buNone/>
            </a:pP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90" name="Google Shape;90;p17"/>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91" name="Google Shape;91;p17"/>
          <p:cNvGraphicFramePr/>
          <p:nvPr/>
        </p:nvGraphicFramePr>
        <p:xfrm>
          <a:off x="315313" y="2109188"/>
          <a:ext cx="3000000" cy="3000000"/>
        </p:xfrm>
        <a:graphic>
          <a:graphicData uri="http://schemas.openxmlformats.org/drawingml/2006/table">
            <a:tbl>
              <a:tblPr>
                <a:noFill/>
                <a:tableStyleId>{BCF62227-B374-4A43-97D9-E8337DED3B5C}</a:tableStyleId>
              </a:tblPr>
              <a:tblGrid>
                <a:gridCol w="4651975">
                  <a:extLst>
                    <a:ext uri="{9D8B030D-6E8A-4147-A177-3AD203B41FA5}">
                      <a16:colId xmlns:a16="http://schemas.microsoft.com/office/drawing/2014/main" val="20000"/>
                    </a:ext>
                  </a:extLst>
                </a:gridCol>
                <a:gridCol w="800000">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459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25025">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25025">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25025">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25025">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95"/>
        <p:cNvGrpSpPr/>
        <p:nvPr/>
      </p:nvGrpSpPr>
      <p:grpSpPr>
        <a:xfrm>
          <a:off x="0" y="0"/>
          <a:ext cx="0" cy="0"/>
          <a:chOff x="0" y="0"/>
          <a:chExt cx="0" cy="0"/>
        </a:xfrm>
      </p:grpSpPr>
      <p:sp>
        <p:nvSpPr>
          <p:cNvPr id="96" name="Google Shape;96;p18"/>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5</a:t>
            </a:r>
            <a:endParaRPr sz="2000" b="1">
              <a:solidFill>
                <a:schemeClr val="lt1"/>
              </a:solidFill>
            </a:endParaRPr>
          </a:p>
        </p:txBody>
      </p:sp>
      <p:sp>
        <p:nvSpPr>
          <p:cNvPr id="97" name="Google Shape;97;p18"/>
          <p:cNvSpPr txBox="1"/>
          <p:nvPr/>
        </p:nvSpPr>
        <p:spPr>
          <a:xfrm>
            <a:off x="896875" y="238425"/>
            <a:ext cx="61878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Error Prevention</a:t>
            </a: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p:txBody>
      </p:sp>
      <p:sp>
        <p:nvSpPr>
          <p:cNvPr id="98" name="Google Shape;98;p18"/>
          <p:cNvSpPr txBox="1"/>
          <p:nvPr/>
        </p:nvSpPr>
        <p:spPr>
          <a:xfrm>
            <a:off x="965650" y="622750"/>
            <a:ext cx="77940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Good error messages are important, but the best designs carefully prevent problems from occurring in the first place. Either eliminate error-prone conditions, or check for them and present users with a confirmation option before they commit to the action.</a:t>
            </a:r>
            <a:endParaRPr sz="1500">
              <a:solidFill>
                <a:schemeClr val="dk1"/>
              </a:solidFill>
            </a:endParaRPr>
          </a:p>
          <a:p>
            <a:pPr marL="0" lvl="0" indent="0" algn="l" rtl="0">
              <a:spcBef>
                <a:spcPts val="0"/>
              </a:spcBef>
              <a:spcAft>
                <a:spcPts val="0"/>
              </a:spcAft>
              <a:buNone/>
            </a:pPr>
            <a:endParaRPr sz="8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prevent slips by using helpful constraints?</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warn users before they perform risky actions?</a:t>
            </a:r>
            <a:endParaRPr sz="1200" i="1">
              <a:solidFill>
                <a:schemeClr val="dk1"/>
              </a:solidFill>
            </a:endParaRPr>
          </a:p>
          <a:p>
            <a:pPr marL="45720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 sz="1200" i="1">
                <a:solidFill>
                  <a:schemeClr val="dk1"/>
                </a:solidFill>
              </a:rPr>
              <a:t> </a:t>
            </a:r>
            <a:endParaRPr sz="1200" i="1">
              <a:solidFill>
                <a:schemeClr val="dk1"/>
              </a:solidFill>
            </a:endParaRPr>
          </a:p>
          <a:p>
            <a:pPr marL="0" lvl="0" indent="0" algn="l" rtl="0">
              <a:spcBef>
                <a:spcPts val="0"/>
              </a:spcBef>
              <a:spcAft>
                <a:spcPts val="0"/>
              </a:spcAft>
              <a:buNone/>
            </a:pP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99" name="Google Shape;99;p18"/>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100" name="Google Shape;100;p18"/>
          <p:cNvGraphicFramePr/>
          <p:nvPr/>
        </p:nvGraphicFramePr>
        <p:xfrm>
          <a:off x="315313" y="2109188"/>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459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25025">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25025">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25025">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25025">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104"/>
        <p:cNvGrpSpPr/>
        <p:nvPr/>
      </p:nvGrpSpPr>
      <p:grpSpPr>
        <a:xfrm>
          <a:off x="0" y="0"/>
          <a:ext cx="0" cy="0"/>
          <a:chOff x="0" y="0"/>
          <a:chExt cx="0" cy="0"/>
        </a:xfrm>
      </p:grpSpPr>
      <p:sp>
        <p:nvSpPr>
          <p:cNvPr id="105" name="Google Shape;105;p19"/>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6</a:t>
            </a:r>
            <a:endParaRPr sz="2000" b="1">
              <a:solidFill>
                <a:schemeClr val="lt1"/>
              </a:solidFill>
            </a:endParaRPr>
          </a:p>
        </p:txBody>
      </p:sp>
      <p:sp>
        <p:nvSpPr>
          <p:cNvPr id="106" name="Google Shape;106;p19"/>
          <p:cNvSpPr txBox="1"/>
          <p:nvPr/>
        </p:nvSpPr>
        <p:spPr>
          <a:xfrm>
            <a:off x="896875" y="238425"/>
            <a:ext cx="61878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Recognition Rather than Recall</a:t>
            </a: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p:txBody>
      </p:sp>
      <p:sp>
        <p:nvSpPr>
          <p:cNvPr id="107" name="Google Shape;107;p19"/>
          <p:cNvSpPr txBox="1"/>
          <p:nvPr/>
        </p:nvSpPr>
        <p:spPr>
          <a:xfrm>
            <a:off x="965650" y="622750"/>
            <a:ext cx="77940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Minimize the user's memory load by making elements, actions, and options visible. The user should not have to remember information from one part of the interface to another. Information required to use the design (e.g. field labels or menu items) should be visible or easily retrievable when needed.</a:t>
            </a:r>
            <a:endParaRPr sz="1500">
              <a:solidFill>
                <a:schemeClr val="dk1"/>
              </a:solidFill>
            </a:endParaRPr>
          </a:p>
          <a:p>
            <a:pPr marL="0" lvl="0" indent="0" algn="l" rtl="0">
              <a:spcBef>
                <a:spcPts val="0"/>
              </a:spcBef>
              <a:spcAft>
                <a:spcPts val="0"/>
              </a:spcAft>
              <a:buNone/>
            </a:pPr>
            <a:endParaRPr sz="9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keep important information visible, so that users do not have to memorize it?</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offer help in-context? </a:t>
            </a:r>
            <a:endParaRPr sz="1200" i="1">
              <a:solidFill>
                <a:schemeClr val="dk1"/>
              </a:solidFill>
            </a:endParaRPr>
          </a:p>
          <a:p>
            <a:pPr marL="457200" lvl="0" indent="0" algn="l" rtl="0">
              <a:spcBef>
                <a:spcPts val="0"/>
              </a:spcBef>
              <a:spcAft>
                <a:spcPts val="0"/>
              </a:spcAft>
              <a:buNone/>
            </a:pPr>
            <a:endParaRPr sz="1500">
              <a:solidFill>
                <a:schemeClr val="dk1"/>
              </a:solidFill>
            </a:endParaRPr>
          </a:p>
          <a:p>
            <a:pPr marL="45720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 sz="1200" i="1">
                <a:solidFill>
                  <a:schemeClr val="dk1"/>
                </a:solidFill>
              </a:rPr>
              <a:t> </a:t>
            </a:r>
            <a:endParaRPr sz="1200" i="1">
              <a:solidFill>
                <a:schemeClr val="dk1"/>
              </a:solidFill>
            </a:endParaRPr>
          </a:p>
          <a:p>
            <a:pPr marL="0" lvl="0" indent="0" algn="l" rtl="0">
              <a:spcBef>
                <a:spcPts val="0"/>
              </a:spcBef>
              <a:spcAft>
                <a:spcPts val="0"/>
              </a:spcAft>
              <a:buNone/>
            </a:pP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108" name="Google Shape;108;p19"/>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109" name="Google Shape;109;p19"/>
          <p:cNvGraphicFramePr/>
          <p:nvPr/>
        </p:nvGraphicFramePr>
        <p:xfrm>
          <a:off x="315313" y="2291463"/>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635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01050">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01050">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01050">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01050">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113"/>
        <p:cNvGrpSpPr/>
        <p:nvPr/>
      </p:nvGrpSpPr>
      <p:grpSpPr>
        <a:xfrm>
          <a:off x="0" y="0"/>
          <a:ext cx="0" cy="0"/>
          <a:chOff x="0" y="0"/>
          <a:chExt cx="0" cy="0"/>
        </a:xfrm>
      </p:grpSpPr>
      <p:sp>
        <p:nvSpPr>
          <p:cNvPr id="114" name="Google Shape;114;p20"/>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7</a:t>
            </a:r>
            <a:endParaRPr sz="2000" b="1">
              <a:solidFill>
                <a:schemeClr val="lt1"/>
              </a:solidFill>
            </a:endParaRPr>
          </a:p>
        </p:txBody>
      </p:sp>
      <p:sp>
        <p:nvSpPr>
          <p:cNvPr id="115" name="Google Shape;115;p20"/>
          <p:cNvSpPr txBox="1"/>
          <p:nvPr/>
        </p:nvSpPr>
        <p:spPr>
          <a:xfrm>
            <a:off x="896875" y="238425"/>
            <a:ext cx="61878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Flexibility and Efficiency of Use</a:t>
            </a: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p:txBody>
      </p:sp>
      <p:sp>
        <p:nvSpPr>
          <p:cNvPr id="116" name="Google Shape;116;p20"/>
          <p:cNvSpPr txBox="1"/>
          <p:nvPr/>
        </p:nvSpPr>
        <p:spPr>
          <a:xfrm>
            <a:off x="965650" y="691725"/>
            <a:ext cx="77940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Shortcuts — hidden from novice users — may speed up the interaction for the expert user such that the design can cater to both inexperienced and experienced users. Allow users to tailor frequent actions.</a:t>
            </a:r>
            <a:endParaRPr sz="1500">
              <a:solidFill>
                <a:schemeClr val="dk1"/>
              </a:solidFill>
            </a:endParaRPr>
          </a:p>
          <a:p>
            <a:pPr marL="0" lvl="0" indent="0" algn="l" rtl="0">
              <a:spcBef>
                <a:spcPts val="0"/>
              </a:spcBef>
              <a:spcAft>
                <a:spcPts val="0"/>
              </a:spcAft>
              <a:buNone/>
            </a:pPr>
            <a:endParaRPr sz="13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provide accelerators like keyboard shortcuts and touch gestures?</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content and functionality personalized or customized for individual users?</a:t>
            </a:r>
            <a:endParaRPr sz="1500">
              <a:solidFill>
                <a:schemeClr val="dk1"/>
              </a:solidFill>
            </a:endParaRPr>
          </a:p>
          <a:p>
            <a:pPr marL="457200" lvl="0" indent="0" algn="l" rtl="0">
              <a:spcBef>
                <a:spcPts val="0"/>
              </a:spcBef>
              <a:spcAft>
                <a:spcPts val="0"/>
              </a:spcAft>
              <a:buNone/>
            </a:pPr>
            <a:endParaRPr sz="1500">
              <a:solidFill>
                <a:schemeClr val="dk1"/>
              </a:solidFill>
            </a:endParaRPr>
          </a:p>
          <a:p>
            <a:pPr marL="45720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endParaRPr sz="16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 sz="1200" i="1">
                <a:solidFill>
                  <a:schemeClr val="dk1"/>
                </a:solidFill>
              </a:rPr>
              <a:t> </a:t>
            </a:r>
            <a:endParaRPr sz="1200" i="1">
              <a:solidFill>
                <a:schemeClr val="dk1"/>
              </a:solidFill>
            </a:endParaRPr>
          </a:p>
          <a:p>
            <a:pPr marL="0" lvl="0" indent="0" algn="l" rtl="0">
              <a:spcBef>
                <a:spcPts val="0"/>
              </a:spcBef>
              <a:spcAft>
                <a:spcPts val="0"/>
              </a:spcAft>
              <a:buNone/>
            </a:pP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117" name="Google Shape;117;p20"/>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118" name="Google Shape;118;p20"/>
          <p:cNvGraphicFramePr/>
          <p:nvPr/>
        </p:nvGraphicFramePr>
        <p:xfrm>
          <a:off x="315313" y="2291463"/>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635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01050">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01050">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01050">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01050">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4E4FF"/>
        </a:solidFill>
        <a:effectLst/>
      </p:bgPr>
    </p:bg>
    <p:spTree>
      <p:nvGrpSpPr>
        <p:cNvPr id="1" name="Shape 122"/>
        <p:cNvGrpSpPr/>
        <p:nvPr/>
      </p:nvGrpSpPr>
      <p:grpSpPr>
        <a:xfrm>
          <a:off x="0" y="0"/>
          <a:ext cx="0" cy="0"/>
          <a:chOff x="0" y="0"/>
          <a:chExt cx="0" cy="0"/>
        </a:xfrm>
      </p:grpSpPr>
      <p:sp>
        <p:nvSpPr>
          <p:cNvPr id="123" name="Google Shape;123;p21"/>
          <p:cNvSpPr/>
          <p:nvPr/>
        </p:nvSpPr>
        <p:spPr>
          <a:xfrm>
            <a:off x="315325" y="238425"/>
            <a:ext cx="453300" cy="453300"/>
          </a:xfrm>
          <a:prstGeom prst="ellipse">
            <a:avLst/>
          </a:prstGeom>
          <a:solidFill>
            <a:srgbClr val="0000FF"/>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rPr>
              <a:t>8</a:t>
            </a:r>
            <a:endParaRPr sz="2000" b="1">
              <a:solidFill>
                <a:schemeClr val="lt1"/>
              </a:solidFill>
            </a:endParaRPr>
          </a:p>
        </p:txBody>
      </p:sp>
      <p:sp>
        <p:nvSpPr>
          <p:cNvPr id="124" name="Google Shape;124;p21"/>
          <p:cNvSpPr txBox="1"/>
          <p:nvPr/>
        </p:nvSpPr>
        <p:spPr>
          <a:xfrm>
            <a:off x="896875" y="238425"/>
            <a:ext cx="6187800" cy="54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0000FF"/>
                </a:solidFill>
              </a:rPr>
              <a:t>Aesthetic and Minimalist Design</a:t>
            </a: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a:p>
            <a:pPr marL="0" lvl="0" indent="0" algn="l" rtl="0">
              <a:spcBef>
                <a:spcPts val="0"/>
              </a:spcBef>
              <a:spcAft>
                <a:spcPts val="0"/>
              </a:spcAft>
              <a:buNone/>
            </a:pPr>
            <a:endParaRPr sz="1800" b="1">
              <a:solidFill>
                <a:srgbClr val="0000FF"/>
              </a:solidFill>
            </a:endParaRPr>
          </a:p>
        </p:txBody>
      </p:sp>
      <p:sp>
        <p:nvSpPr>
          <p:cNvPr id="125" name="Google Shape;125;p21"/>
          <p:cNvSpPr txBox="1"/>
          <p:nvPr/>
        </p:nvSpPr>
        <p:spPr>
          <a:xfrm>
            <a:off x="965650" y="691725"/>
            <a:ext cx="7794000" cy="126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rPr>
              <a:t>Interfaces should not contain information that is irrelevant or rarely needed. Every extra unit of information in an interface competes with the relevant units of information and diminishes their relative visibility.</a:t>
            </a:r>
            <a:endParaRPr sz="1500">
              <a:solidFill>
                <a:schemeClr val="dk1"/>
              </a:solidFill>
            </a:endParaRPr>
          </a:p>
          <a:p>
            <a:pPr marL="0" lvl="0" indent="0" algn="l" rtl="0">
              <a:spcBef>
                <a:spcPts val="0"/>
              </a:spcBef>
              <a:spcAft>
                <a:spcPts val="0"/>
              </a:spcAft>
              <a:buNone/>
            </a:pPr>
            <a:endParaRPr sz="1500">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the visual design and content focused on the essentials?</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Have all distracting, unnecessary elements been removed? </a:t>
            </a:r>
            <a:endParaRPr sz="1200" i="1">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 sz="1200" i="1">
                <a:solidFill>
                  <a:schemeClr val="dk1"/>
                </a:solidFill>
              </a:rPr>
              <a:t> </a:t>
            </a:r>
            <a:endParaRPr sz="1200" i="1">
              <a:solidFill>
                <a:schemeClr val="dk1"/>
              </a:solidFill>
            </a:endParaRPr>
          </a:p>
          <a:p>
            <a:pPr marL="0" lvl="0" indent="0" algn="l" rtl="0">
              <a:spcBef>
                <a:spcPts val="0"/>
              </a:spcBef>
              <a:spcAft>
                <a:spcPts val="0"/>
              </a:spcAft>
              <a:buNone/>
            </a:pP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Does the design clearly communicate its state? </a:t>
            </a:r>
            <a:endParaRPr sz="1200" i="1">
              <a:solidFill>
                <a:schemeClr val="dk1"/>
              </a:solidFill>
            </a:endParaRPr>
          </a:p>
          <a:p>
            <a:pPr marL="457200" lvl="0" indent="-304800" algn="l" rtl="0">
              <a:spcBef>
                <a:spcPts val="0"/>
              </a:spcBef>
              <a:spcAft>
                <a:spcPts val="0"/>
              </a:spcAft>
              <a:buClr>
                <a:schemeClr val="dk1"/>
              </a:buClr>
              <a:buSzPts val="1200"/>
              <a:buChar char="●"/>
            </a:pPr>
            <a:r>
              <a:rPr lang="en" sz="1200" i="1">
                <a:solidFill>
                  <a:schemeClr val="dk1"/>
                </a:solidFill>
              </a:rPr>
              <a:t>Is feedback presented quickly after user actions?</a:t>
            </a:r>
            <a:endParaRPr sz="1200" i="1">
              <a:solidFill>
                <a:schemeClr val="dk1"/>
              </a:solidFill>
            </a:endParaRPr>
          </a:p>
        </p:txBody>
      </p:sp>
      <p:sp>
        <p:nvSpPr>
          <p:cNvPr id="126" name="Google Shape;126;p21"/>
          <p:cNvSpPr txBox="1"/>
          <p:nvPr/>
        </p:nvSpPr>
        <p:spPr>
          <a:xfrm>
            <a:off x="3566950" y="2715200"/>
            <a:ext cx="2165400" cy="3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000FF"/>
                </a:solidFill>
              </a:rPr>
              <a:t>Recommendations</a:t>
            </a:r>
            <a:endParaRPr sz="1300">
              <a:solidFill>
                <a:srgbClr val="0000FF"/>
              </a:solidFill>
            </a:endParaRPr>
          </a:p>
        </p:txBody>
      </p:sp>
      <p:graphicFrame>
        <p:nvGraphicFramePr>
          <p:cNvPr id="127" name="Google Shape;127;p21"/>
          <p:cNvGraphicFramePr/>
          <p:nvPr/>
        </p:nvGraphicFramePr>
        <p:xfrm>
          <a:off x="315313" y="2291463"/>
          <a:ext cx="3000000" cy="3000000"/>
        </p:xfrm>
        <a:graphic>
          <a:graphicData uri="http://schemas.openxmlformats.org/drawingml/2006/table">
            <a:tbl>
              <a:tblPr>
                <a:noFill/>
                <a:tableStyleId>{BCF62227-B374-4A43-97D9-E8337DED3B5C}</a:tableStyleId>
              </a:tblPr>
              <a:tblGrid>
                <a:gridCol w="4641950">
                  <a:extLst>
                    <a:ext uri="{9D8B030D-6E8A-4147-A177-3AD203B41FA5}">
                      <a16:colId xmlns:a16="http://schemas.microsoft.com/office/drawing/2014/main" val="20000"/>
                    </a:ext>
                  </a:extLst>
                </a:gridCol>
                <a:gridCol w="810025">
                  <a:extLst>
                    <a:ext uri="{9D8B030D-6E8A-4147-A177-3AD203B41FA5}">
                      <a16:colId xmlns:a16="http://schemas.microsoft.com/office/drawing/2014/main" val="20001"/>
                    </a:ext>
                  </a:extLst>
                </a:gridCol>
                <a:gridCol w="2790400">
                  <a:extLst>
                    <a:ext uri="{9D8B030D-6E8A-4147-A177-3AD203B41FA5}">
                      <a16:colId xmlns:a16="http://schemas.microsoft.com/office/drawing/2014/main" val="20002"/>
                    </a:ext>
                  </a:extLst>
                </a:gridCol>
              </a:tblGrid>
              <a:tr h="363550">
                <a:tc>
                  <a:txBody>
                    <a:bodyPr/>
                    <a:lstStyle/>
                    <a:p>
                      <a:pPr marL="0" lvl="0" indent="0" algn="l" rtl="0">
                        <a:spcBef>
                          <a:spcPts val="0"/>
                        </a:spcBef>
                        <a:spcAft>
                          <a:spcPts val="0"/>
                        </a:spcAft>
                        <a:buNone/>
                      </a:pPr>
                      <a:r>
                        <a:rPr lang="en" sz="1300">
                          <a:solidFill>
                            <a:srgbClr val="0000FF"/>
                          </a:solidFill>
                        </a:rPr>
                        <a:t>Issue</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Severity</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rgbClr val="0000FF"/>
                          </a:solidFill>
                        </a:rPr>
                        <a:t>Recommendation</a:t>
                      </a:r>
                      <a:endParaRPr sz="1300">
                        <a:solidFill>
                          <a:srgbClr val="0000FF"/>
                        </a:solidFill>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501050">
                <a:tc>
                  <a:txBody>
                    <a:bodyPr/>
                    <a:lstStyle/>
                    <a:p>
                      <a:pPr marL="0" lvl="0" indent="0" algn="l" rtl="0">
                        <a:spcBef>
                          <a:spcPts val="0"/>
                        </a:spcBef>
                        <a:spcAft>
                          <a:spcPts val="0"/>
                        </a:spcAft>
                        <a:buNone/>
                      </a:pPr>
                      <a:r>
                        <a:rPr lang="en" sz="1300"/>
                        <a:t>1.</a:t>
                      </a:r>
                      <a:endParaRPr sz="9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01050">
                <a:tc>
                  <a:txBody>
                    <a:bodyPr/>
                    <a:lstStyle/>
                    <a:p>
                      <a:pPr marL="0" lvl="0" indent="0" algn="l" rtl="0">
                        <a:spcBef>
                          <a:spcPts val="0"/>
                        </a:spcBef>
                        <a:spcAft>
                          <a:spcPts val="0"/>
                        </a:spcAft>
                        <a:buNone/>
                      </a:pPr>
                      <a:r>
                        <a:rPr lang="en" sz="1300"/>
                        <a:t>2.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01050">
                <a:tc>
                  <a:txBody>
                    <a:bodyPr/>
                    <a:lstStyle/>
                    <a:p>
                      <a:pPr marL="0" lvl="0" indent="0" algn="l" rtl="0">
                        <a:spcBef>
                          <a:spcPts val="0"/>
                        </a:spcBef>
                        <a:spcAft>
                          <a:spcPts val="0"/>
                        </a:spcAft>
                        <a:buNone/>
                      </a:pPr>
                      <a:r>
                        <a:rPr lang="en" sz="1300"/>
                        <a:t>3.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01050">
                <a:tc>
                  <a:txBody>
                    <a:bodyPr/>
                    <a:lstStyle/>
                    <a:p>
                      <a:pPr marL="0" lvl="0" indent="0" algn="l" rtl="0">
                        <a:spcBef>
                          <a:spcPts val="0"/>
                        </a:spcBef>
                        <a:spcAft>
                          <a:spcPts val="0"/>
                        </a:spcAft>
                        <a:buNone/>
                      </a:pPr>
                      <a:r>
                        <a:rPr lang="en" sz="1300"/>
                        <a:t>4. </a:t>
                      </a: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sz="1300"/>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1732</Words>
  <Application>Microsoft Macintosh PowerPoint</Application>
  <PresentationFormat>On-screen Show (16:9)</PresentationFormat>
  <Paragraphs>326</Paragraphs>
  <Slides>12</Slides>
  <Notes>12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12</vt:i4>
      </vt:variant>
    </vt:vector>
  </HeadingPairs>
  <TitlesOfParts>
    <vt:vector size="14" baseType="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Adler, Rachel</cp:lastModifiedBy>
  <cp:revision>5</cp:revision>
  <dcterms:modified xsi:type="dcterms:W3CDTF">2025-03-02T22:00:41Z</dcterms:modified>
</cp:coreProperties>
</file>